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66"/>
  </p:handoutMasterIdLst>
  <p:sldIdLst>
    <p:sldId id="256" r:id="rId5"/>
    <p:sldId id="298" r:id="rId6"/>
    <p:sldId id="301" r:id="rId7"/>
    <p:sldId id="310" r:id="rId8"/>
    <p:sldId id="312" r:id="rId9"/>
    <p:sldId id="299" r:id="rId10"/>
    <p:sldId id="325" r:id="rId11"/>
    <p:sldId id="327" r:id="rId12"/>
    <p:sldId id="328" r:id="rId13"/>
    <p:sldId id="304" r:id="rId14"/>
    <p:sldId id="314" r:id="rId15"/>
    <p:sldId id="315" r:id="rId16"/>
    <p:sldId id="316" r:id="rId17"/>
    <p:sldId id="317" r:id="rId18"/>
    <p:sldId id="318" r:id="rId19"/>
    <p:sldId id="319" r:id="rId20"/>
    <p:sldId id="321" r:id="rId21"/>
    <p:sldId id="322" r:id="rId22"/>
    <p:sldId id="323" r:id="rId23"/>
    <p:sldId id="303" r:id="rId24"/>
    <p:sldId id="297" r:id="rId25"/>
    <p:sldId id="300" r:id="rId26"/>
    <p:sldId id="259" r:id="rId27"/>
    <p:sldId id="258" r:id="rId28"/>
    <p:sldId id="340" r:id="rId29"/>
    <p:sldId id="341" r:id="rId30"/>
    <p:sldId id="342" r:id="rId31"/>
    <p:sldId id="329" r:id="rId32"/>
    <p:sldId id="261" r:id="rId33"/>
    <p:sldId id="269" r:id="rId34"/>
    <p:sldId id="263" r:id="rId35"/>
    <p:sldId id="272" r:id="rId36"/>
    <p:sldId id="273" r:id="rId37"/>
    <p:sldId id="274" r:id="rId38"/>
    <p:sldId id="308" r:id="rId39"/>
    <p:sldId id="306" r:id="rId40"/>
    <p:sldId id="311" r:id="rId41"/>
    <p:sldId id="309" r:id="rId42"/>
    <p:sldId id="266" r:id="rId43"/>
    <p:sldId id="260" r:id="rId44"/>
    <p:sldId id="330" r:id="rId45"/>
    <p:sldId id="267" r:id="rId46"/>
    <p:sldId id="331" r:id="rId47"/>
    <p:sldId id="262" r:id="rId48"/>
    <p:sldId id="264" r:id="rId49"/>
    <p:sldId id="275" r:id="rId50"/>
    <p:sldId id="293" r:id="rId51"/>
    <p:sldId id="335" r:id="rId52"/>
    <p:sldId id="336" r:id="rId53"/>
    <p:sldId id="337" r:id="rId54"/>
    <p:sldId id="294" r:id="rId55"/>
    <p:sldId id="277" r:id="rId56"/>
    <p:sldId id="278" r:id="rId57"/>
    <p:sldId id="279" r:id="rId58"/>
    <p:sldId id="280" r:id="rId59"/>
    <p:sldId id="281" r:id="rId60"/>
    <p:sldId id="291" r:id="rId61"/>
    <p:sldId id="324" r:id="rId62"/>
    <p:sldId id="292" r:id="rId63"/>
    <p:sldId id="295" r:id="rId64"/>
    <p:sldId id="290" r:id="rId65"/>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1400" y="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viewProps" Target="viewProps.xml"/><Relationship Id="rId7" Type="http://schemas.openxmlformats.org/officeDocument/2006/relationships/slide" Target="slides/slide3.xml"/><Relationship Id="rId71"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handoutMaster" Target="handoutMasters/handoutMaster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on Muldoon" userId="6ae8d500-257d-4450-96ff-9f8eccf09906" providerId="ADAL" clId="{71E98D06-D57F-4DD3-B013-F6C110AE6761}"/>
    <pc:docChg chg="custSel delSld modSld">
      <pc:chgData name="Jason Muldoon" userId="6ae8d500-257d-4450-96ff-9f8eccf09906" providerId="ADAL" clId="{71E98D06-D57F-4DD3-B013-F6C110AE6761}" dt="2023-03-07T02:17:52.445" v="9" actId="2696"/>
      <pc:docMkLst>
        <pc:docMk/>
      </pc:docMkLst>
      <pc:sldChg chg="modSp mod">
        <pc:chgData name="Jason Muldoon" userId="6ae8d500-257d-4450-96ff-9f8eccf09906" providerId="ADAL" clId="{71E98D06-D57F-4DD3-B013-F6C110AE6761}" dt="2023-03-07T02:17:27.056" v="7" actId="27636"/>
        <pc:sldMkLst>
          <pc:docMk/>
          <pc:sldMk cId="2966807931" sldId="262"/>
        </pc:sldMkLst>
        <pc:spChg chg="mod">
          <ac:chgData name="Jason Muldoon" userId="6ae8d500-257d-4450-96ff-9f8eccf09906" providerId="ADAL" clId="{71E98D06-D57F-4DD3-B013-F6C110AE6761}" dt="2023-03-07T02:17:27.056" v="7" actId="27636"/>
          <ac:spMkLst>
            <pc:docMk/>
            <pc:sldMk cId="2966807931" sldId="262"/>
            <ac:spMk id="11" creationId="{00000000-0000-0000-0000-000000000000}"/>
          </ac:spMkLst>
        </pc:spChg>
      </pc:sldChg>
      <pc:sldChg chg="modSp mod">
        <pc:chgData name="Jason Muldoon" userId="6ae8d500-257d-4450-96ff-9f8eccf09906" providerId="ADAL" clId="{71E98D06-D57F-4DD3-B013-F6C110AE6761}" dt="2023-03-07T02:12:33.508" v="5" actId="20577"/>
        <pc:sldMkLst>
          <pc:docMk/>
          <pc:sldMk cId="4096747608" sldId="316"/>
        </pc:sldMkLst>
        <pc:spChg chg="mod">
          <ac:chgData name="Jason Muldoon" userId="6ae8d500-257d-4450-96ff-9f8eccf09906" providerId="ADAL" clId="{71E98D06-D57F-4DD3-B013-F6C110AE6761}" dt="2023-03-07T02:12:33.508" v="5" actId="20577"/>
          <ac:spMkLst>
            <pc:docMk/>
            <pc:sldMk cId="4096747608" sldId="316"/>
            <ac:spMk id="3" creationId="{00000000-0000-0000-0000-000000000000}"/>
          </ac:spMkLst>
        </pc:spChg>
      </pc:sldChg>
      <pc:sldChg chg="del">
        <pc:chgData name="Jason Muldoon" userId="6ae8d500-257d-4450-96ff-9f8eccf09906" providerId="ADAL" clId="{71E98D06-D57F-4DD3-B013-F6C110AE6761}" dt="2023-03-07T02:17:44.407" v="8" actId="2696"/>
        <pc:sldMkLst>
          <pc:docMk/>
          <pc:sldMk cId="1313385616" sldId="332"/>
        </pc:sldMkLst>
      </pc:sldChg>
      <pc:sldChg chg="del">
        <pc:chgData name="Jason Muldoon" userId="6ae8d500-257d-4450-96ff-9f8eccf09906" providerId="ADAL" clId="{71E98D06-D57F-4DD3-B013-F6C110AE6761}" dt="2023-03-07T02:17:52.445" v="9" actId="2696"/>
        <pc:sldMkLst>
          <pc:docMk/>
          <pc:sldMk cId="3721196895" sldId="334"/>
        </pc:sldMkLst>
      </pc:sldChg>
    </pc:docChg>
  </pc:docChgLst>
  <pc:docChgLst>
    <pc:chgData name="Jason Muldoon" userId="6ae8d500-257d-4450-96ff-9f8eccf09906" providerId="ADAL" clId="{C31402C3-663A-406B-AAFF-9630417F14E7}"/>
    <pc:docChg chg="undo custSel addSld delSld modSld">
      <pc:chgData name="Jason Muldoon" userId="6ae8d500-257d-4450-96ff-9f8eccf09906" providerId="ADAL" clId="{C31402C3-663A-406B-AAFF-9630417F14E7}" dt="2023-02-02T03:40:50.810" v="107" actId="2696"/>
      <pc:docMkLst>
        <pc:docMk/>
      </pc:docMkLst>
      <pc:sldChg chg="modSp mod">
        <pc:chgData name="Jason Muldoon" userId="6ae8d500-257d-4450-96ff-9f8eccf09906" providerId="ADAL" clId="{C31402C3-663A-406B-AAFF-9630417F14E7}" dt="2023-02-02T02:59:05.760" v="71" actId="21"/>
        <pc:sldMkLst>
          <pc:docMk/>
          <pc:sldMk cId="2055812781" sldId="259"/>
        </pc:sldMkLst>
        <pc:graphicFrameChg chg="mod modGraphic">
          <ac:chgData name="Jason Muldoon" userId="6ae8d500-257d-4450-96ff-9f8eccf09906" providerId="ADAL" clId="{C31402C3-663A-406B-AAFF-9630417F14E7}" dt="2023-02-02T02:59:05.760" v="71" actId="21"/>
          <ac:graphicFrameMkLst>
            <pc:docMk/>
            <pc:sldMk cId="2055812781" sldId="259"/>
            <ac:graphicFrameMk id="9" creationId="{532FC031-75C8-57F1-9CF2-B4941781E158}"/>
          </ac:graphicFrameMkLst>
        </pc:graphicFrameChg>
      </pc:sldChg>
      <pc:sldChg chg="modSp mod">
        <pc:chgData name="Jason Muldoon" userId="6ae8d500-257d-4450-96ff-9f8eccf09906" providerId="ADAL" clId="{C31402C3-663A-406B-AAFF-9630417F14E7}" dt="2023-02-02T03:00:20.586" v="91" actId="20577"/>
        <pc:sldMkLst>
          <pc:docMk/>
          <pc:sldMk cId="3555862181" sldId="261"/>
        </pc:sldMkLst>
        <pc:spChg chg="mod">
          <ac:chgData name="Jason Muldoon" userId="6ae8d500-257d-4450-96ff-9f8eccf09906" providerId="ADAL" clId="{C31402C3-663A-406B-AAFF-9630417F14E7}" dt="2023-02-02T03:00:20.586" v="91" actId="20577"/>
          <ac:spMkLst>
            <pc:docMk/>
            <pc:sldMk cId="3555862181" sldId="261"/>
            <ac:spMk id="3" creationId="{00000000-0000-0000-0000-000000000000}"/>
          </ac:spMkLst>
        </pc:spChg>
      </pc:sldChg>
      <pc:sldChg chg="modSp mod">
        <pc:chgData name="Jason Muldoon" userId="6ae8d500-257d-4450-96ff-9f8eccf09906" providerId="ADAL" clId="{C31402C3-663A-406B-AAFF-9630417F14E7}" dt="2023-02-02T03:00:59.545" v="94" actId="14100"/>
        <pc:sldMkLst>
          <pc:docMk/>
          <pc:sldMk cId="3222825659" sldId="269"/>
        </pc:sldMkLst>
        <pc:picChg chg="mod">
          <ac:chgData name="Jason Muldoon" userId="6ae8d500-257d-4450-96ff-9f8eccf09906" providerId="ADAL" clId="{C31402C3-663A-406B-AAFF-9630417F14E7}" dt="2023-02-02T03:00:59.545" v="94" actId="14100"/>
          <ac:picMkLst>
            <pc:docMk/>
            <pc:sldMk cId="3222825659" sldId="269"/>
            <ac:picMk id="2" creationId="{E4FBE33F-77A5-4752-B8A3-A8E8B10C5127}"/>
          </ac:picMkLst>
        </pc:picChg>
      </pc:sldChg>
      <pc:sldChg chg="del">
        <pc:chgData name="Jason Muldoon" userId="6ae8d500-257d-4450-96ff-9f8eccf09906" providerId="ADAL" clId="{C31402C3-663A-406B-AAFF-9630417F14E7}" dt="2023-02-02T03:40:50.810" v="107" actId="2696"/>
        <pc:sldMkLst>
          <pc:docMk/>
          <pc:sldMk cId="1467223851" sldId="276"/>
        </pc:sldMkLst>
      </pc:sldChg>
      <pc:sldChg chg="del">
        <pc:chgData name="Jason Muldoon" userId="6ae8d500-257d-4450-96ff-9f8eccf09906" providerId="ADAL" clId="{C31402C3-663A-406B-AAFF-9630417F14E7}" dt="2023-02-02T03:38:00.346" v="103" actId="2696"/>
        <pc:sldMkLst>
          <pc:docMk/>
          <pc:sldMk cId="1954034081" sldId="282"/>
        </pc:sldMkLst>
      </pc:sldChg>
      <pc:sldChg chg="del">
        <pc:chgData name="Jason Muldoon" userId="6ae8d500-257d-4450-96ff-9f8eccf09906" providerId="ADAL" clId="{C31402C3-663A-406B-AAFF-9630417F14E7}" dt="2023-02-02T03:40:37.503" v="105" actId="2696"/>
        <pc:sldMkLst>
          <pc:docMk/>
          <pc:sldMk cId="3891950606" sldId="283"/>
        </pc:sldMkLst>
      </pc:sldChg>
      <pc:sldChg chg="del">
        <pc:chgData name="Jason Muldoon" userId="6ae8d500-257d-4450-96ff-9f8eccf09906" providerId="ADAL" clId="{C31402C3-663A-406B-AAFF-9630417F14E7}" dt="2023-02-02T03:16:29.772" v="101" actId="2696"/>
        <pc:sldMkLst>
          <pc:docMk/>
          <pc:sldMk cId="392584462" sldId="285"/>
        </pc:sldMkLst>
      </pc:sldChg>
      <pc:sldChg chg="del">
        <pc:chgData name="Jason Muldoon" userId="6ae8d500-257d-4450-96ff-9f8eccf09906" providerId="ADAL" clId="{C31402C3-663A-406B-AAFF-9630417F14E7}" dt="2023-02-02T03:16:33.114" v="102" actId="2696"/>
        <pc:sldMkLst>
          <pc:docMk/>
          <pc:sldMk cId="500164426" sldId="286"/>
        </pc:sldMkLst>
      </pc:sldChg>
      <pc:sldChg chg="modSp mod">
        <pc:chgData name="Jason Muldoon" userId="6ae8d500-257d-4450-96ff-9f8eccf09906" providerId="ADAL" clId="{C31402C3-663A-406B-AAFF-9630417F14E7}" dt="2023-01-30T21:33:33.355" v="44" actId="6549"/>
        <pc:sldMkLst>
          <pc:docMk/>
          <pc:sldMk cId="2561762083" sldId="299"/>
        </pc:sldMkLst>
        <pc:graphicFrameChg chg="modGraphic">
          <ac:chgData name="Jason Muldoon" userId="6ae8d500-257d-4450-96ff-9f8eccf09906" providerId="ADAL" clId="{C31402C3-663A-406B-AAFF-9630417F14E7}" dt="2023-01-30T21:33:33.355" v="44" actId="6549"/>
          <ac:graphicFrameMkLst>
            <pc:docMk/>
            <pc:sldMk cId="2561762083" sldId="299"/>
            <ac:graphicFrameMk id="5" creationId="{00000000-0000-0000-0000-000000000000}"/>
          </ac:graphicFrameMkLst>
        </pc:graphicFrameChg>
      </pc:sldChg>
      <pc:sldChg chg="add del">
        <pc:chgData name="Jason Muldoon" userId="6ae8d500-257d-4450-96ff-9f8eccf09906" providerId="ADAL" clId="{C31402C3-663A-406B-AAFF-9630417F14E7}" dt="2023-02-02T03:15:41.184" v="99" actId="2696"/>
        <pc:sldMkLst>
          <pc:docMk/>
          <pc:sldMk cId="2392673041" sldId="307"/>
        </pc:sldMkLst>
      </pc:sldChg>
      <pc:sldChg chg="add del">
        <pc:chgData name="Jason Muldoon" userId="6ae8d500-257d-4450-96ff-9f8eccf09906" providerId="ADAL" clId="{C31402C3-663A-406B-AAFF-9630417F14E7}" dt="2023-02-02T03:15:47.377" v="100" actId="2696"/>
        <pc:sldMkLst>
          <pc:docMk/>
          <pc:sldMk cId="2427749308" sldId="333"/>
        </pc:sldMkLst>
      </pc:sldChg>
      <pc:sldChg chg="del">
        <pc:chgData name="Jason Muldoon" userId="6ae8d500-257d-4450-96ff-9f8eccf09906" providerId="ADAL" clId="{C31402C3-663A-406B-AAFF-9630417F14E7}" dt="2023-02-02T03:40:32.550" v="104" actId="2696"/>
        <pc:sldMkLst>
          <pc:docMk/>
          <pc:sldMk cId="1340789805" sldId="338"/>
        </pc:sldMkLst>
      </pc:sldChg>
      <pc:sldChg chg="del">
        <pc:chgData name="Jason Muldoon" userId="6ae8d500-257d-4450-96ff-9f8eccf09906" providerId="ADAL" clId="{C31402C3-663A-406B-AAFF-9630417F14E7}" dt="2023-02-02T03:40:46.152" v="106" actId="2696"/>
        <pc:sldMkLst>
          <pc:docMk/>
          <pc:sldMk cId="3318253460" sldId="33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90ECBF40-4D6B-4174-AC80-ED105E57F216}" type="datetimeFigureOut">
              <a:rPr lang="en-AU" smtClean="0"/>
              <a:t>7/03/2023</a:t>
            </a:fld>
            <a:endParaRPr lang="en-AU"/>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41A9CBB1-13C7-49DB-BE93-466F7C15A132}" type="slidenum">
              <a:rPr lang="en-AU" smtClean="0"/>
              <a:t>‹#›</a:t>
            </a:fld>
            <a:endParaRPr lang="en-AU"/>
          </a:p>
        </p:txBody>
      </p:sp>
    </p:spTree>
    <p:extLst>
      <p:ext uri="{BB962C8B-B14F-4D97-AF65-F5344CB8AC3E}">
        <p14:creationId xmlns:p14="http://schemas.microsoft.com/office/powerpoint/2010/main" val="22752359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BB9A7D91-CEA6-4E99-AABF-0539D08693BB}" type="datetimeFigureOut">
              <a:rPr lang="en-AU" smtClean="0"/>
              <a:t>7/03/2023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42D2439-7939-444E-968D-D3A8435A50BD}" type="slidenum">
              <a:rPr lang="en-AU" smtClean="0"/>
              <a:t>‹#›</a:t>
            </a:fld>
            <a:endParaRPr lang="en-AU"/>
          </a:p>
        </p:txBody>
      </p:sp>
    </p:spTree>
    <p:extLst>
      <p:ext uri="{BB962C8B-B14F-4D97-AF65-F5344CB8AC3E}">
        <p14:creationId xmlns:p14="http://schemas.microsoft.com/office/powerpoint/2010/main" val="1663027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BB9A7D91-CEA6-4E99-AABF-0539D08693BB}" type="datetimeFigureOut">
              <a:rPr lang="en-AU" smtClean="0"/>
              <a:t>7/03/2023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42D2439-7939-444E-968D-D3A8435A50BD}" type="slidenum">
              <a:rPr lang="en-AU" smtClean="0"/>
              <a:t>‹#›</a:t>
            </a:fld>
            <a:endParaRPr lang="en-AU"/>
          </a:p>
        </p:txBody>
      </p:sp>
    </p:spTree>
    <p:extLst>
      <p:ext uri="{BB962C8B-B14F-4D97-AF65-F5344CB8AC3E}">
        <p14:creationId xmlns:p14="http://schemas.microsoft.com/office/powerpoint/2010/main" val="1597677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BB9A7D91-CEA6-4E99-AABF-0539D08693BB}" type="datetimeFigureOut">
              <a:rPr lang="en-AU" smtClean="0"/>
              <a:t>7/03/2023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42D2439-7939-444E-968D-D3A8435A50BD}" type="slidenum">
              <a:rPr lang="en-AU" smtClean="0"/>
              <a:t>‹#›</a:t>
            </a:fld>
            <a:endParaRPr lang="en-AU"/>
          </a:p>
        </p:txBody>
      </p:sp>
    </p:spTree>
    <p:extLst>
      <p:ext uri="{BB962C8B-B14F-4D97-AF65-F5344CB8AC3E}">
        <p14:creationId xmlns:p14="http://schemas.microsoft.com/office/powerpoint/2010/main" val="243369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BB9A7D91-CEA6-4E99-AABF-0539D08693BB}" type="datetimeFigureOut">
              <a:rPr lang="en-AU" smtClean="0"/>
              <a:t>7/03/2023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42D2439-7939-444E-968D-D3A8435A50BD}" type="slidenum">
              <a:rPr lang="en-AU" smtClean="0"/>
              <a:t>‹#›</a:t>
            </a:fld>
            <a:endParaRPr lang="en-AU"/>
          </a:p>
        </p:txBody>
      </p:sp>
    </p:spTree>
    <p:extLst>
      <p:ext uri="{BB962C8B-B14F-4D97-AF65-F5344CB8AC3E}">
        <p14:creationId xmlns:p14="http://schemas.microsoft.com/office/powerpoint/2010/main" val="378673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91-CEA6-4E99-AABF-0539D08693BB}" type="datetimeFigureOut">
              <a:rPr lang="en-AU" smtClean="0"/>
              <a:t>7/03/2023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42D2439-7939-444E-968D-D3A8435A50BD}" type="slidenum">
              <a:rPr lang="en-AU" smtClean="0"/>
              <a:t>‹#›</a:t>
            </a:fld>
            <a:endParaRPr lang="en-AU"/>
          </a:p>
        </p:txBody>
      </p:sp>
    </p:spTree>
    <p:extLst>
      <p:ext uri="{BB962C8B-B14F-4D97-AF65-F5344CB8AC3E}">
        <p14:creationId xmlns:p14="http://schemas.microsoft.com/office/powerpoint/2010/main" val="257605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BB9A7D91-CEA6-4E99-AABF-0539D08693BB}" type="datetimeFigureOut">
              <a:rPr lang="en-AU" smtClean="0"/>
              <a:t>7/03/2023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42D2439-7939-444E-968D-D3A8435A50BD}" type="slidenum">
              <a:rPr lang="en-AU" smtClean="0"/>
              <a:t>‹#›</a:t>
            </a:fld>
            <a:endParaRPr lang="en-AU"/>
          </a:p>
        </p:txBody>
      </p:sp>
    </p:spTree>
    <p:extLst>
      <p:ext uri="{BB962C8B-B14F-4D97-AF65-F5344CB8AC3E}">
        <p14:creationId xmlns:p14="http://schemas.microsoft.com/office/powerpoint/2010/main" val="355717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BB9A7D91-CEA6-4E99-AABF-0539D08693BB}" type="datetimeFigureOut">
              <a:rPr lang="en-AU" smtClean="0"/>
              <a:t>7/03/2023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42D2439-7939-444E-968D-D3A8435A50BD}" type="slidenum">
              <a:rPr lang="en-AU" smtClean="0"/>
              <a:t>‹#›</a:t>
            </a:fld>
            <a:endParaRPr lang="en-AU"/>
          </a:p>
        </p:txBody>
      </p:sp>
    </p:spTree>
    <p:extLst>
      <p:ext uri="{BB962C8B-B14F-4D97-AF65-F5344CB8AC3E}">
        <p14:creationId xmlns:p14="http://schemas.microsoft.com/office/powerpoint/2010/main" val="532465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BB9A7D91-CEA6-4E99-AABF-0539D08693BB}" type="datetimeFigureOut">
              <a:rPr lang="en-AU" smtClean="0"/>
              <a:t>7/03/2023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42D2439-7939-444E-968D-D3A8435A50BD}" type="slidenum">
              <a:rPr lang="en-AU" smtClean="0"/>
              <a:t>‹#›</a:t>
            </a:fld>
            <a:endParaRPr lang="en-AU"/>
          </a:p>
        </p:txBody>
      </p:sp>
    </p:spTree>
    <p:extLst>
      <p:ext uri="{BB962C8B-B14F-4D97-AF65-F5344CB8AC3E}">
        <p14:creationId xmlns:p14="http://schemas.microsoft.com/office/powerpoint/2010/main" val="1986277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9A7D91-CEA6-4E99-AABF-0539D08693BB}" type="datetimeFigureOut">
              <a:rPr lang="en-AU" smtClean="0"/>
              <a:t>7/03/2023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42D2439-7939-444E-968D-D3A8435A50BD}" type="slidenum">
              <a:rPr lang="en-AU" smtClean="0"/>
              <a:t>‹#›</a:t>
            </a:fld>
            <a:endParaRPr lang="en-AU"/>
          </a:p>
        </p:txBody>
      </p:sp>
    </p:spTree>
    <p:extLst>
      <p:ext uri="{BB962C8B-B14F-4D97-AF65-F5344CB8AC3E}">
        <p14:creationId xmlns:p14="http://schemas.microsoft.com/office/powerpoint/2010/main" val="1775524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9A7D91-CEA6-4E99-AABF-0539D08693BB}" type="datetimeFigureOut">
              <a:rPr lang="en-AU" smtClean="0"/>
              <a:t>7/03/2023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42D2439-7939-444E-968D-D3A8435A50BD}" type="slidenum">
              <a:rPr lang="en-AU" smtClean="0"/>
              <a:t>‹#›</a:t>
            </a:fld>
            <a:endParaRPr lang="en-AU"/>
          </a:p>
        </p:txBody>
      </p:sp>
    </p:spTree>
    <p:extLst>
      <p:ext uri="{BB962C8B-B14F-4D97-AF65-F5344CB8AC3E}">
        <p14:creationId xmlns:p14="http://schemas.microsoft.com/office/powerpoint/2010/main" val="758905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9A7D91-CEA6-4E99-AABF-0539D08693BB}" type="datetimeFigureOut">
              <a:rPr lang="en-AU" smtClean="0"/>
              <a:t>7/03/2023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42D2439-7939-444E-968D-D3A8435A50BD}" type="slidenum">
              <a:rPr lang="en-AU" smtClean="0"/>
              <a:t>‹#›</a:t>
            </a:fld>
            <a:endParaRPr lang="en-AU"/>
          </a:p>
        </p:txBody>
      </p:sp>
    </p:spTree>
    <p:extLst>
      <p:ext uri="{BB962C8B-B14F-4D97-AF65-F5344CB8AC3E}">
        <p14:creationId xmlns:p14="http://schemas.microsoft.com/office/powerpoint/2010/main" val="3591836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9A7D91-CEA6-4E99-AABF-0539D08693BB}" type="datetimeFigureOut">
              <a:rPr lang="en-AU" smtClean="0"/>
              <a:t>7/03/2023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D2439-7939-444E-968D-D3A8435A50BD}" type="slidenum">
              <a:rPr lang="en-AU" smtClean="0"/>
              <a:t>‹#›</a:t>
            </a:fld>
            <a:endParaRPr lang="en-AU"/>
          </a:p>
        </p:txBody>
      </p:sp>
    </p:spTree>
    <p:extLst>
      <p:ext uri="{BB962C8B-B14F-4D97-AF65-F5344CB8AC3E}">
        <p14:creationId xmlns:p14="http://schemas.microsoft.com/office/powerpoint/2010/main" val="2037569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aflvictoria.com.au/"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urldefense.com/v3/__https:/aus01.safelinks.protection.outlook.com/?url=https*3A*2F*2Fcfdp.web.afl.com.au*2FLogin&amp;data=05*7C01*7Ccraig.armstead*40aflcentralvic.com.au*7C4fc77a6bc36f4f24691708da392eaaad*7Cc5c96e6e011c430baa4fb71520c72e87*7C0*7C1*7C637885170014902149*7CUnknown*7CTWFpbGZsb3d8eyJWIjoiMC4wLjAwMDAiLCJQIjoiV2luMzIiLCJBTiI6Ik1haWwiLCJXVCI6Mn0*3D*7C3000*7C*7C*7C&amp;sdata=b8zs7YifRNzNy8P7MyDkwdbUUvTm*2FSeEpH2o6cNVDXk*3D&amp;reserved=0__;JSUlJSUlJSUlJSUlJSUlJSUlJSUl!!MoAtgck!asAYUp-Lit_q9e48K4DFQO8av24VSXtChmqfsQfNVhBvgKPbcrnpQGPF5zv-YFURrpi7BLeTnwUAEBUzF1ilBuN2orUS-QVuRXqT_cQ$" TargetMode="Externa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aflvic.com.au/community-club-sustainability-program" TargetMode="Externa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2">
            <a:extLst>
              <a:ext uri="{28A0092B-C50C-407E-A947-70E740481C1C}">
                <a14:useLocalDpi xmlns:a14="http://schemas.microsoft.com/office/drawing/2010/main" val="0"/>
              </a:ext>
            </a:extLst>
          </a:blip>
          <a:srcRect l="6245" t="-157" r="18275" b="-1"/>
          <a:stretch/>
        </p:blipFill>
        <p:spPr>
          <a:xfrm>
            <a:off x="1" y="-27384"/>
            <a:ext cx="9144000" cy="6885384"/>
          </a:xfrm>
          <a:prstGeom prst="rect">
            <a:avLst/>
          </a:prstGeom>
        </p:spPr>
      </p:pic>
      <p:sp>
        <p:nvSpPr>
          <p:cNvPr id="9" name="TextBox 8"/>
          <p:cNvSpPr txBox="1"/>
          <p:nvPr/>
        </p:nvSpPr>
        <p:spPr>
          <a:xfrm>
            <a:off x="755576" y="3442693"/>
            <a:ext cx="8208912" cy="2862322"/>
          </a:xfrm>
          <a:prstGeom prst="rect">
            <a:avLst/>
          </a:prstGeom>
          <a:noFill/>
        </p:spPr>
        <p:txBody>
          <a:bodyPr wrap="square" rtlCol="0">
            <a:spAutoFit/>
          </a:bodyPr>
          <a:lstStyle/>
          <a:p>
            <a:r>
              <a:rPr lang="en-AU" sz="6000">
                <a:solidFill>
                  <a:schemeClr val="bg1"/>
                </a:solidFill>
                <a:latin typeface="Franklin Gothic Demi Cond" panose="020B0706030402020204" pitchFamily="34" charset="0"/>
              </a:rPr>
              <a:t>Community Club Sustainability Program</a:t>
            </a:r>
          </a:p>
          <a:p>
            <a:r>
              <a:rPr lang="en-AU" sz="6000">
                <a:solidFill>
                  <a:schemeClr val="bg1"/>
                </a:solidFill>
                <a:latin typeface="Franklin Gothic Demi Cond" panose="020B0706030402020204" pitchFamily="34" charset="0"/>
              </a:rPr>
              <a:t>Best Practice Training </a:t>
            </a:r>
          </a:p>
        </p:txBody>
      </p:sp>
      <p:pic>
        <p:nvPicPr>
          <p:cNvPr id="5" name="Picture 4" descr="Logo&#10;&#10;Description automatically generated">
            <a:extLst>
              <a:ext uri="{FF2B5EF4-FFF2-40B4-BE49-F238E27FC236}">
                <a16:creationId xmlns:a16="http://schemas.microsoft.com/office/drawing/2014/main" id="{17FCEBB2-E563-DF93-E311-7961E7BA43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823020"/>
            <a:ext cx="3177875" cy="2592288"/>
          </a:xfrm>
          <a:prstGeom prst="rect">
            <a:avLst/>
          </a:prstGeom>
        </p:spPr>
      </p:pic>
    </p:spTree>
    <p:extLst>
      <p:ext uri="{BB962C8B-B14F-4D97-AF65-F5344CB8AC3E}">
        <p14:creationId xmlns:p14="http://schemas.microsoft.com/office/powerpoint/2010/main" val="2001820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Player Points System – Assessment Categories</a:t>
            </a:r>
          </a:p>
        </p:txBody>
      </p:sp>
      <p:sp>
        <p:nvSpPr>
          <p:cNvPr id="3" name="Subtitle 2"/>
          <p:cNvSpPr>
            <a:spLocks noGrp="1"/>
          </p:cNvSpPr>
          <p:nvPr>
            <p:ph type="subTitle" idx="1"/>
          </p:nvPr>
        </p:nvSpPr>
        <p:spPr>
          <a:xfrm>
            <a:off x="755576" y="1196752"/>
            <a:ext cx="7560840" cy="4176464"/>
          </a:xfrm>
        </p:spPr>
        <p:txBody>
          <a:bodyPr>
            <a:normAutofit fontScale="25000" lnSpcReduction="20000"/>
          </a:bodyPr>
          <a:lstStyle/>
          <a:p>
            <a:pPr algn="just"/>
            <a:r>
              <a:rPr lang="en-AU" sz="8000" b="1">
                <a:solidFill>
                  <a:schemeClr val="tx1"/>
                </a:solidFill>
              </a:rPr>
              <a:t>Category 1 – 1 Point Home Player</a:t>
            </a:r>
          </a:p>
          <a:p>
            <a:pPr marL="342900" indent="-342900" algn="just">
              <a:buFontTx/>
              <a:buChar char="-"/>
            </a:pPr>
            <a:r>
              <a:rPr lang="en-US" sz="8000">
                <a:solidFill>
                  <a:schemeClr val="tx1"/>
                </a:solidFill>
              </a:rPr>
              <a:t>Played 40 or more games over a minimum 3 seasons * (See Clause 5.2.1 for 2020 and 2021 seasons) at that club or aligned junior club up to and including U17 competitions*</a:t>
            </a:r>
          </a:p>
          <a:p>
            <a:pPr marL="342900" indent="-342900" algn="just">
              <a:buFontTx/>
              <a:buChar char="-"/>
            </a:pPr>
            <a:endParaRPr lang="en-US" sz="8000">
              <a:solidFill>
                <a:schemeClr val="tx1"/>
              </a:solidFill>
            </a:endParaRPr>
          </a:p>
          <a:p>
            <a:pPr marL="342900" indent="-342900" algn="just">
              <a:buFontTx/>
              <a:buChar char="-"/>
            </a:pPr>
            <a:r>
              <a:rPr lang="en-US" sz="8000">
                <a:solidFill>
                  <a:schemeClr val="tx1"/>
                </a:solidFill>
              </a:rPr>
              <a:t>Player who has played a minimum of 5 games in each of the 5 consecutive seasons for the club or the aligned junior club up to and including Under 19’s </a:t>
            </a:r>
          </a:p>
          <a:p>
            <a:pPr marL="342900" indent="-342900" algn="just">
              <a:buFontTx/>
              <a:buChar char="-"/>
            </a:pPr>
            <a:endParaRPr lang="en-US" sz="8000">
              <a:solidFill>
                <a:schemeClr val="tx1"/>
              </a:solidFill>
            </a:endParaRPr>
          </a:p>
          <a:p>
            <a:pPr marL="342900" indent="-342900" algn="just">
              <a:buFontTx/>
              <a:buChar char="-"/>
            </a:pPr>
            <a:r>
              <a:rPr lang="en-US" sz="8000">
                <a:solidFill>
                  <a:schemeClr val="tx1"/>
                </a:solidFill>
              </a:rPr>
              <a:t>Player who has only played at that club or aligned junior club. </a:t>
            </a:r>
          </a:p>
          <a:p>
            <a:pPr marL="342900" indent="-342900" algn="just">
              <a:buFontTx/>
              <a:buChar char="-"/>
            </a:pPr>
            <a:endParaRPr lang="en-US" sz="8000">
              <a:solidFill>
                <a:schemeClr val="tx1"/>
              </a:solidFill>
            </a:endParaRPr>
          </a:p>
          <a:p>
            <a:pPr marL="342900" indent="-342900" algn="just">
              <a:buFontTx/>
              <a:buChar char="-"/>
            </a:pPr>
            <a:r>
              <a:rPr lang="en-US" sz="8000">
                <a:solidFill>
                  <a:schemeClr val="tx1"/>
                </a:solidFill>
              </a:rPr>
              <a:t>Player who hasn’t played Competitive football in the previous 36 months. </a:t>
            </a:r>
            <a:endParaRPr lang="en-AU" sz="8000">
              <a:solidFill>
                <a:schemeClr val="tx1"/>
              </a:solidFill>
            </a:endParaRPr>
          </a:p>
          <a:p>
            <a:pPr marL="342900" indent="-342900" algn="just">
              <a:buFont typeface="Wingdings" panose="05000000000000000000" pitchFamily="2" charset="2"/>
              <a:buChar char="§"/>
            </a:pPr>
            <a:endParaRPr lang="en-AU" sz="2400" b="1">
              <a:solidFill>
                <a:srgbClr val="002060"/>
              </a:solidFill>
            </a:endParaRPr>
          </a:p>
          <a:p>
            <a:pPr marL="800100" lvl="1" indent="-342900" algn="just">
              <a:buFontTx/>
              <a:buChar char="-"/>
            </a:pPr>
            <a:endParaRPr lang="en-AU" sz="1400" b="1">
              <a:solidFill>
                <a:srgbClr val="002060"/>
              </a:solidFill>
            </a:endParaRPr>
          </a:p>
          <a:p>
            <a:pPr marL="342900" indent="-342900" algn="l">
              <a:buFontTx/>
              <a:buChar char="-"/>
            </a:pPr>
            <a:endParaRPr lang="en-AU" sz="1600">
              <a:solidFill>
                <a:schemeClr val="tx1">
                  <a:lumMod val="50000"/>
                  <a:lumOff val="50000"/>
                </a:schemeClr>
              </a:solidFill>
            </a:endParaRPr>
          </a:p>
        </p:txBody>
      </p:sp>
      <p:pic>
        <p:nvPicPr>
          <p:cNvPr id="7" name="Picture 6">
            <a:extLst>
              <a:ext uri="{FF2B5EF4-FFF2-40B4-BE49-F238E27FC236}">
                <a16:creationId xmlns:a16="http://schemas.microsoft.com/office/drawing/2014/main" id="{1835E2FD-91E4-29F0-E6A7-9C4990DE7364}"/>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B7B44E53-673E-07F6-E314-2DFE2D71D794}"/>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4058648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Player Points System – Assessment Categories</a:t>
            </a:r>
          </a:p>
        </p:txBody>
      </p:sp>
      <p:sp>
        <p:nvSpPr>
          <p:cNvPr id="3" name="Subtitle 2"/>
          <p:cNvSpPr>
            <a:spLocks noGrp="1"/>
          </p:cNvSpPr>
          <p:nvPr>
            <p:ph type="subTitle" idx="1"/>
          </p:nvPr>
        </p:nvSpPr>
        <p:spPr>
          <a:xfrm>
            <a:off x="755576" y="1196752"/>
            <a:ext cx="7560840" cy="4176464"/>
          </a:xfrm>
        </p:spPr>
        <p:txBody>
          <a:bodyPr>
            <a:normAutofit/>
          </a:bodyPr>
          <a:lstStyle/>
          <a:p>
            <a:pPr algn="just"/>
            <a:r>
              <a:rPr lang="en-AU" sz="2000" b="1">
                <a:solidFill>
                  <a:schemeClr val="tx1"/>
                </a:solidFill>
              </a:rPr>
              <a:t>Category 2 – 2 Point - </a:t>
            </a:r>
            <a:r>
              <a:rPr lang="en-US" sz="2000" b="1">
                <a:solidFill>
                  <a:schemeClr val="tx1"/>
                </a:solidFill>
              </a:rPr>
              <a:t>Development Community Player </a:t>
            </a:r>
          </a:p>
          <a:p>
            <a:pPr algn="just"/>
            <a:r>
              <a:rPr lang="en-US" sz="2000" b="1">
                <a:solidFill>
                  <a:schemeClr val="tx1"/>
                </a:solidFill>
              </a:rPr>
              <a:t>- </a:t>
            </a:r>
            <a:r>
              <a:rPr lang="en-US" sz="2000">
                <a:solidFill>
                  <a:schemeClr val="tx1"/>
                </a:solidFill>
              </a:rPr>
              <a:t>Played more reserves games than senior games in total, over the current and previous three (3) Seasons at community football level </a:t>
            </a:r>
            <a:endParaRPr lang="en-AU" sz="2000">
              <a:solidFill>
                <a:schemeClr val="tx1"/>
              </a:solidFill>
            </a:endParaRPr>
          </a:p>
          <a:p>
            <a:pPr marL="800100" lvl="1" indent="-342900" algn="just">
              <a:buFontTx/>
              <a:buChar char="-"/>
            </a:pPr>
            <a:endParaRPr lang="en-AU" sz="1400" b="1">
              <a:solidFill>
                <a:schemeClr val="tx1"/>
              </a:solidFill>
            </a:endParaRPr>
          </a:p>
          <a:p>
            <a:pPr marL="342900" indent="-342900" algn="l">
              <a:buFontTx/>
              <a:buChar char="-"/>
            </a:pPr>
            <a:endParaRPr lang="en-AU" sz="1600">
              <a:solidFill>
                <a:schemeClr val="tx1">
                  <a:lumMod val="50000"/>
                  <a:lumOff val="50000"/>
                </a:schemeClr>
              </a:solidFill>
            </a:endParaRPr>
          </a:p>
        </p:txBody>
      </p:sp>
      <p:pic>
        <p:nvPicPr>
          <p:cNvPr id="7" name="Picture 6">
            <a:extLst>
              <a:ext uri="{FF2B5EF4-FFF2-40B4-BE49-F238E27FC236}">
                <a16:creationId xmlns:a16="http://schemas.microsoft.com/office/drawing/2014/main" id="{1835E2FD-91E4-29F0-E6A7-9C4990DE7364}"/>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B7B44E53-673E-07F6-E314-2DFE2D71D794}"/>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1066848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Player Points System – Assessment Categories</a:t>
            </a:r>
          </a:p>
        </p:txBody>
      </p:sp>
      <p:sp>
        <p:nvSpPr>
          <p:cNvPr id="3" name="Subtitle 2"/>
          <p:cNvSpPr>
            <a:spLocks noGrp="1"/>
          </p:cNvSpPr>
          <p:nvPr>
            <p:ph type="subTitle" idx="1"/>
          </p:nvPr>
        </p:nvSpPr>
        <p:spPr>
          <a:xfrm>
            <a:off x="755576" y="1196752"/>
            <a:ext cx="7560840" cy="4176464"/>
          </a:xfrm>
        </p:spPr>
        <p:txBody>
          <a:bodyPr>
            <a:normAutofit/>
          </a:bodyPr>
          <a:lstStyle/>
          <a:p>
            <a:pPr algn="just"/>
            <a:r>
              <a:rPr lang="en-AU" sz="2000" b="1">
                <a:solidFill>
                  <a:schemeClr val="tx1"/>
                </a:solidFill>
              </a:rPr>
              <a:t>Category 3 – 3 Point - </a:t>
            </a:r>
            <a:r>
              <a:rPr lang="en-US" sz="2000" b="1">
                <a:solidFill>
                  <a:schemeClr val="tx1"/>
                </a:solidFill>
              </a:rPr>
              <a:t>Senior Community Player  </a:t>
            </a:r>
          </a:p>
          <a:p>
            <a:pPr algn="just"/>
            <a:r>
              <a:rPr lang="en-US" sz="2000" b="1">
                <a:solidFill>
                  <a:schemeClr val="tx1"/>
                </a:solidFill>
              </a:rPr>
              <a:t>- </a:t>
            </a:r>
            <a:r>
              <a:rPr lang="en-US" sz="2000">
                <a:solidFill>
                  <a:schemeClr val="tx1"/>
                </a:solidFill>
              </a:rPr>
              <a:t>Played the same or more senior than reserves games in total over the current and previous 3 seasons. Also includes Interstate Community Leagues including NTFL. </a:t>
            </a:r>
          </a:p>
          <a:p>
            <a:pPr marL="800100" lvl="1" indent="-342900" algn="just">
              <a:buFontTx/>
              <a:buChar char="-"/>
            </a:pPr>
            <a:endParaRPr lang="en-AU" sz="1400" b="1">
              <a:solidFill>
                <a:schemeClr val="tx1"/>
              </a:solidFill>
            </a:endParaRPr>
          </a:p>
          <a:p>
            <a:pPr algn="l"/>
            <a:endParaRPr lang="en-AU" sz="1600">
              <a:solidFill>
                <a:schemeClr val="tx1">
                  <a:lumMod val="50000"/>
                  <a:lumOff val="50000"/>
                </a:schemeClr>
              </a:solidFill>
            </a:endParaRPr>
          </a:p>
          <a:p>
            <a:pPr algn="l"/>
            <a:r>
              <a:rPr lang="en-AU" sz="2000" b="1">
                <a:solidFill>
                  <a:schemeClr val="tx1"/>
                </a:solidFill>
              </a:rPr>
              <a:t>Category 3 – 3 Point – </a:t>
            </a:r>
            <a:r>
              <a:rPr lang="en-US" sz="2000" b="1">
                <a:solidFill>
                  <a:schemeClr val="tx1"/>
                </a:solidFill>
              </a:rPr>
              <a:t>Transferred Junior</a:t>
            </a:r>
          </a:p>
          <a:p>
            <a:pPr algn="l"/>
            <a:r>
              <a:rPr lang="en-US" sz="2000" b="1">
                <a:solidFill>
                  <a:schemeClr val="tx1"/>
                </a:solidFill>
              </a:rPr>
              <a:t>- </a:t>
            </a:r>
            <a:r>
              <a:rPr lang="en-US" sz="2000">
                <a:solidFill>
                  <a:schemeClr val="tx1"/>
                </a:solidFill>
              </a:rPr>
              <a:t>Player recruited from an U19’s or younger competition and does not meet the Category 1 home club definition</a:t>
            </a:r>
            <a:endParaRPr lang="en-AU" sz="2000">
              <a:solidFill>
                <a:schemeClr val="tx1"/>
              </a:solidFill>
            </a:endParaRPr>
          </a:p>
        </p:txBody>
      </p:sp>
      <p:pic>
        <p:nvPicPr>
          <p:cNvPr id="7" name="Picture 6">
            <a:extLst>
              <a:ext uri="{FF2B5EF4-FFF2-40B4-BE49-F238E27FC236}">
                <a16:creationId xmlns:a16="http://schemas.microsoft.com/office/drawing/2014/main" id="{1835E2FD-91E4-29F0-E6A7-9C4990DE7364}"/>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B7B44E53-673E-07F6-E314-2DFE2D71D794}"/>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623306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Player Points System – Assessment Categories</a:t>
            </a:r>
          </a:p>
        </p:txBody>
      </p:sp>
      <p:sp>
        <p:nvSpPr>
          <p:cNvPr id="3" name="Subtitle 2"/>
          <p:cNvSpPr>
            <a:spLocks noGrp="1"/>
          </p:cNvSpPr>
          <p:nvPr>
            <p:ph type="subTitle" idx="1"/>
          </p:nvPr>
        </p:nvSpPr>
        <p:spPr>
          <a:xfrm>
            <a:off x="755576" y="1196752"/>
            <a:ext cx="7560840" cy="4176464"/>
          </a:xfrm>
        </p:spPr>
        <p:txBody>
          <a:bodyPr>
            <a:normAutofit/>
          </a:bodyPr>
          <a:lstStyle/>
          <a:p>
            <a:pPr algn="just"/>
            <a:r>
              <a:rPr lang="en-AU" sz="2000" b="1" dirty="0">
                <a:solidFill>
                  <a:schemeClr val="tx1"/>
                </a:solidFill>
              </a:rPr>
              <a:t>Category 4 – 4 points - </a:t>
            </a:r>
            <a:r>
              <a:rPr lang="en-US" sz="2000" b="1" dirty="0">
                <a:solidFill>
                  <a:schemeClr val="tx1"/>
                </a:solidFill>
              </a:rPr>
              <a:t>NAB League Player</a:t>
            </a:r>
          </a:p>
          <a:p>
            <a:pPr algn="just"/>
            <a:r>
              <a:rPr lang="en-US" sz="2000" dirty="0">
                <a:solidFill>
                  <a:schemeClr val="tx1"/>
                </a:solidFill>
              </a:rPr>
              <a:t>Played at least 5 Coates League games in any of the current or previous 3 seasons </a:t>
            </a:r>
            <a:endParaRPr lang="en-AU" sz="2000" dirty="0">
              <a:solidFill>
                <a:schemeClr val="tx1"/>
              </a:solidFill>
            </a:endParaRPr>
          </a:p>
          <a:p>
            <a:pPr marL="800100" lvl="1" indent="-342900" algn="just">
              <a:buFontTx/>
              <a:buChar char="-"/>
            </a:pPr>
            <a:endParaRPr lang="en-AU" sz="1400" b="1" dirty="0">
              <a:solidFill>
                <a:schemeClr val="tx1"/>
              </a:solidFill>
            </a:endParaRPr>
          </a:p>
          <a:p>
            <a:pPr algn="l"/>
            <a:endParaRPr lang="en-AU" sz="1600" dirty="0">
              <a:solidFill>
                <a:schemeClr val="tx1">
                  <a:lumMod val="50000"/>
                  <a:lumOff val="50000"/>
                </a:schemeClr>
              </a:solidFill>
            </a:endParaRPr>
          </a:p>
          <a:p>
            <a:pPr algn="just"/>
            <a:r>
              <a:rPr lang="en-AU" sz="2000" b="1" dirty="0">
                <a:solidFill>
                  <a:schemeClr val="tx1"/>
                </a:solidFill>
              </a:rPr>
              <a:t>Category 4 – 4 points - </a:t>
            </a:r>
            <a:r>
              <a:rPr lang="en-US" sz="2000" b="1" dirty="0">
                <a:solidFill>
                  <a:schemeClr val="tx1"/>
                </a:solidFill>
              </a:rPr>
              <a:t>State League Tier 2 - TASFL </a:t>
            </a:r>
          </a:p>
          <a:p>
            <a:pPr algn="just"/>
            <a:r>
              <a:rPr lang="en-US" sz="2000" dirty="0">
                <a:solidFill>
                  <a:schemeClr val="tx1"/>
                </a:solidFill>
              </a:rPr>
              <a:t>Played at least 5 senior games in any of the current or previous 3 seasons </a:t>
            </a:r>
            <a:endParaRPr lang="en-AU" sz="2000" dirty="0">
              <a:solidFill>
                <a:schemeClr val="tx1">
                  <a:lumMod val="50000"/>
                  <a:lumOff val="50000"/>
                </a:schemeClr>
              </a:solidFill>
            </a:endParaRPr>
          </a:p>
        </p:txBody>
      </p:sp>
      <p:pic>
        <p:nvPicPr>
          <p:cNvPr id="7" name="Picture 6">
            <a:extLst>
              <a:ext uri="{FF2B5EF4-FFF2-40B4-BE49-F238E27FC236}">
                <a16:creationId xmlns:a16="http://schemas.microsoft.com/office/drawing/2014/main" id="{1835E2FD-91E4-29F0-E6A7-9C4990DE7364}"/>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B7B44E53-673E-07F6-E314-2DFE2D71D794}"/>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4096747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Player Points System – Assessment Categories</a:t>
            </a:r>
          </a:p>
        </p:txBody>
      </p:sp>
      <p:sp>
        <p:nvSpPr>
          <p:cNvPr id="3" name="Subtitle 2"/>
          <p:cNvSpPr>
            <a:spLocks noGrp="1"/>
          </p:cNvSpPr>
          <p:nvPr>
            <p:ph type="subTitle" idx="1"/>
          </p:nvPr>
        </p:nvSpPr>
        <p:spPr>
          <a:xfrm>
            <a:off x="755576" y="1196752"/>
            <a:ext cx="7560840" cy="4176464"/>
          </a:xfrm>
        </p:spPr>
        <p:txBody>
          <a:bodyPr>
            <a:normAutofit/>
          </a:bodyPr>
          <a:lstStyle/>
          <a:p>
            <a:pPr algn="just"/>
            <a:r>
              <a:rPr lang="en-AU" sz="2000" b="1">
                <a:solidFill>
                  <a:schemeClr val="tx1"/>
                </a:solidFill>
              </a:rPr>
              <a:t>Category 5 – 5 points - </a:t>
            </a:r>
            <a:r>
              <a:rPr lang="en-US" sz="2000" b="1">
                <a:solidFill>
                  <a:schemeClr val="tx1"/>
                </a:solidFill>
              </a:rPr>
              <a:t>State League Tier 1  - VFL, WAFL, SANFL   </a:t>
            </a:r>
          </a:p>
          <a:p>
            <a:pPr algn="just"/>
            <a:r>
              <a:rPr lang="en-US" sz="2000">
                <a:solidFill>
                  <a:schemeClr val="tx1"/>
                </a:solidFill>
              </a:rPr>
              <a:t>Played at least 5 senior games of VFL, WAFL or SANFL in any of the current or previous 3 seasons </a:t>
            </a:r>
          </a:p>
          <a:p>
            <a:pPr algn="just"/>
            <a:endParaRPr lang="en-US" sz="2000">
              <a:solidFill>
                <a:schemeClr val="tx1"/>
              </a:solidFill>
            </a:endParaRPr>
          </a:p>
          <a:p>
            <a:pPr algn="just"/>
            <a:endParaRPr lang="en-US" sz="2000">
              <a:solidFill>
                <a:schemeClr val="tx1"/>
              </a:solidFill>
            </a:endParaRPr>
          </a:p>
          <a:p>
            <a:pPr algn="just"/>
            <a:r>
              <a:rPr lang="en-AU" sz="2000" b="1">
                <a:solidFill>
                  <a:schemeClr val="tx1"/>
                </a:solidFill>
              </a:rPr>
              <a:t>Category 6 – 6 points  – AFL Player</a:t>
            </a:r>
          </a:p>
          <a:p>
            <a:pPr algn="just"/>
            <a:r>
              <a:rPr lang="en-US" sz="2000">
                <a:solidFill>
                  <a:schemeClr val="tx1"/>
                </a:solidFill>
              </a:rPr>
              <a:t>Played at least one AFL game in any of the current or previous 3 seasons.</a:t>
            </a:r>
            <a:endParaRPr lang="en-AU" sz="2000">
              <a:solidFill>
                <a:schemeClr val="tx1"/>
              </a:solidFill>
            </a:endParaRPr>
          </a:p>
          <a:p>
            <a:pPr algn="just"/>
            <a:endParaRPr lang="en-US" sz="2000">
              <a:solidFill>
                <a:schemeClr val="tx1"/>
              </a:solidFill>
            </a:endParaRPr>
          </a:p>
          <a:p>
            <a:pPr algn="just"/>
            <a:endParaRPr lang="en-US" sz="2000">
              <a:solidFill>
                <a:schemeClr val="tx1"/>
              </a:solidFill>
            </a:endParaRPr>
          </a:p>
          <a:p>
            <a:pPr marL="342900" indent="-342900" algn="l">
              <a:buFontTx/>
              <a:buChar char="-"/>
            </a:pPr>
            <a:endParaRPr lang="en-AU" sz="1600">
              <a:solidFill>
                <a:schemeClr val="tx1">
                  <a:lumMod val="50000"/>
                  <a:lumOff val="50000"/>
                </a:schemeClr>
              </a:solidFill>
            </a:endParaRPr>
          </a:p>
        </p:txBody>
      </p:sp>
      <p:pic>
        <p:nvPicPr>
          <p:cNvPr id="7" name="Picture 6">
            <a:extLst>
              <a:ext uri="{FF2B5EF4-FFF2-40B4-BE49-F238E27FC236}">
                <a16:creationId xmlns:a16="http://schemas.microsoft.com/office/drawing/2014/main" id="{1835E2FD-91E4-29F0-E6A7-9C4990DE7364}"/>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B7B44E53-673E-07F6-E314-2DFE2D71D794}"/>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2317454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Player Points System – Assessment Categories</a:t>
            </a:r>
          </a:p>
        </p:txBody>
      </p:sp>
      <p:sp>
        <p:nvSpPr>
          <p:cNvPr id="3" name="Subtitle 2"/>
          <p:cNvSpPr>
            <a:spLocks noGrp="1"/>
          </p:cNvSpPr>
          <p:nvPr>
            <p:ph type="subTitle" idx="1"/>
          </p:nvPr>
        </p:nvSpPr>
        <p:spPr>
          <a:xfrm>
            <a:off x="755576" y="1196752"/>
            <a:ext cx="7560840" cy="4176464"/>
          </a:xfrm>
        </p:spPr>
        <p:txBody>
          <a:bodyPr>
            <a:normAutofit/>
          </a:bodyPr>
          <a:lstStyle/>
          <a:p>
            <a:pPr algn="just"/>
            <a:r>
              <a:rPr lang="en-US" sz="2000" b="1" i="1">
                <a:solidFill>
                  <a:schemeClr val="tx1"/>
                </a:solidFill>
              </a:rPr>
              <a:t>Clarification of previous 3 seasons for 2023.</a:t>
            </a:r>
          </a:p>
          <a:p>
            <a:pPr algn="just"/>
            <a:r>
              <a:rPr lang="en-US" sz="2000">
                <a:solidFill>
                  <a:schemeClr val="tx1"/>
                </a:solidFill>
              </a:rPr>
              <a:t>Season 2022 – 0 games </a:t>
            </a:r>
          </a:p>
          <a:p>
            <a:pPr algn="just"/>
            <a:r>
              <a:rPr lang="en-US" sz="2000">
                <a:solidFill>
                  <a:schemeClr val="tx1"/>
                </a:solidFill>
              </a:rPr>
              <a:t>Season 2021 – 6 games  </a:t>
            </a:r>
          </a:p>
          <a:p>
            <a:pPr algn="just"/>
            <a:r>
              <a:rPr lang="en-US" sz="2000">
                <a:solidFill>
                  <a:schemeClr val="tx1"/>
                </a:solidFill>
              </a:rPr>
              <a:t>Season 2020 – 2 games; or  </a:t>
            </a:r>
          </a:p>
          <a:p>
            <a:pPr algn="just"/>
            <a:endParaRPr lang="en-US" sz="2000">
              <a:solidFill>
                <a:schemeClr val="tx1"/>
              </a:solidFill>
            </a:endParaRPr>
          </a:p>
          <a:p>
            <a:pPr algn="just"/>
            <a:r>
              <a:rPr lang="en-US" sz="2000">
                <a:solidFill>
                  <a:schemeClr val="tx1"/>
                </a:solidFill>
              </a:rPr>
              <a:t>Season 2022 – 5 games </a:t>
            </a:r>
          </a:p>
          <a:p>
            <a:pPr algn="just"/>
            <a:r>
              <a:rPr lang="en-US" sz="2000">
                <a:solidFill>
                  <a:schemeClr val="tx1"/>
                </a:solidFill>
              </a:rPr>
              <a:t>Season 2021 – 0 games </a:t>
            </a:r>
          </a:p>
          <a:p>
            <a:pPr algn="just"/>
            <a:r>
              <a:rPr lang="en-US" sz="2000">
                <a:solidFill>
                  <a:schemeClr val="tx1"/>
                </a:solidFill>
              </a:rPr>
              <a:t>Season 2020 – 0 games. </a:t>
            </a:r>
            <a:endParaRPr lang="en-AU" sz="2000" b="1">
              <a:solidFill>
                <a:schemeClr val="tx1"/>
              </a:solidFill>
            </a:endParaRPr>
          </a:p>
          <a:p>
            <a:pPr algn="l"/>
            <a:endParaRPr lang="en-AU" sz="1600">
              <a:solidFill>
                <a:schemeClr val="tx1">
                  <a:lumMod val="50000"/>
                  <a:lumOff val="50000"/>
                </a:schemeClr>
              </a:solidFill>
            </a:endParaRPr>
          </a:p>
          <a:p>
            <a:pPr algn="l"/>
            <a:r>
              <a:rPr lang="en-US" sz="2000">
                <a:solidFill>
                  <a:schemeClr val="tx1"/>
                </a:solidFill>
              </a:rPr>
              <a:t>Where a Category refers to “a minimum of 5 games in any of the previous 3 Seasons”, the above calculation example will apply</a:t>
            </a:r>
            <a:endParaRPr lang="en-AU" sz="2000">
              <a:solidFill>
                <a:schemeClr val="tx1"/>
              </a:solidFill>
            </a:endParaRPr>
          </a:p>
        </p:txBody>
      </p:sp>
      <p:pic>
        <p:nvPicPr>
          <p:cNvPr id="7" name="Picture 6">
            <a:extLst>
              <a:ext uri="{FF2B5EF4-FFF2-40B4-BE49-F238E27FC236}">
                <a16:creationId xmlns:a16="http://schemas.microsoft.com/office/drawing/2014/main" id="{1835E2FD-91E4-29F0-E6A7-9C4990DE7364}"/>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B7B44E53-673E-07F6-E314-2DFE2D71D794}"/>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1339934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Player Points System – Additional Point Categories</a:t>
            </a:r>
          </a:p>
        </p:txBody>
      </p:sp>
      <p:sp>
        <p:nvSpPr>
          <p:cNvPr id="3" name="Subtitle 2"/>
          <p:cNvSpPr>
            <a:spLocks noGrp="1"/>
          </p:cNvSpPr>
          <p:nvPr>
            <p:ph type="subTitle" idx="1"/>
          </p:nvPr>
        </p:nvSpPr>
        <p:spPr>
          <a:xfrm>
            <a:off x="755576" y="1196752"/>
            <a:ext cx="7560840" cy="4176464"/>
          </a:xfrm>
        </p:spPr>
        <p:txBody>
          <a:bodyPr>
            <a:normAutofit/>
          </a:bodyPr>
          <a:lstStyle/>
          <a:p>
            <a:pPr algn="just"/>
            <a:r>
              <a:rPr lang="en-US" sz="2000">
                <a:solidFill>
                  <a:schemeClr val="tx1"/>
                </a:solidFill>
              </a:rPr>
              <a:t>If a player transfers to a Community Club and will be competing against their immediate former Community Club, (except Category 2 - Development Community Players) an additional </a:t>
            </a:r>
            <a:r>
              <a:rPr lang="en-US" sz="2000" b="1">
                <a:solidFill>
                  <a:schemeClr val="tx1"/>
                </a:solidFill>
              </a:rPr>
              <a:t>one-point penalty </a:t>
            </a:r>
            <a:r>
              <a:rPr lang="en-US" sz="2000">
                <a:solidFill>
                  <a:schemeClr val="tx1"/>
                </a:solidFill>
              </a:rPr>
              <a:t>will apply. </a:t>
            </a:r>
          </a:p>
          <a:p>
            <a:pPr algn="just"/>
            <a:r>
              <a:rPr lang="en-US" sz="2000" b="1">
                <a:solidFill>
                  <a:schemeClr val="tx1"/>
                </a:solidFill>
              </a:rPr>
              <a:t>Note: </a:t>
            </a:r>
            <a:r>
              <a:rPr lang="en-US" sz="2000">
                <a:solidFill>
                  <a:schemeClr val="tx1"/>
                </a:solidFill>
              </a:rPr>
              <a:t>Regions/Metro Leagues may apply an additional </a:t>
            </a:r>
            <a:r>
              <a:rPr lang="en-US" sz="2000" b="1">
                <a:solidFill>
                  <a:schemeClr val="tx1"/>
                </a:solidFill>
              </a:rPr>
              <a:t>two-point penalty</a:t>
            </a:r>
            <a:r>
              <a:rPr lang="en-US" sz="2000">
                <a:solidFill>
                  <a:schemeClr val="tx1"/>
                </a:solidFill>
              </a:rPr>
              <a:t> depending on their environment</a:t>
            </a:r>
          </a:p>
          <a:p>
            <a:pPr algn="just"/>
            <a:endParaRPr lang="en-AU" sz="2000">
              <a:solidFill>
                <a:schemeClr val="tx1"/>
              </a:solidFill>
            </a:endParaRPr>
          </a:p>
          <a:p>
            <a:pPr algn="just"/>
            <a:endParaRPr lang="en-AU" sz="2000">
              <a:solidFill>
                <a:schemeClr val="tx1"/>
              </a:solidFill>
            </a:endParaRPr>
          </a:p>
          <a:p>
            <a:pPr algn="just"/>
            <a:r>
              <a:rPr lang="en-US" sz="2000">
                <a:solidFill>
                  <a:schemeClr val="tx1"/>
                </a:solidFill>
              </a:rPr>
              <a:t>If a player transfers from a Community Club located in a Premier Competition to a Community Club in a non-premier competition an additional one-point penalty will apply</a:t>
            </a:r>
          </a:p>
          <a:p>
            <a:pPr algn="just"/>
            <a:r>
              <a:rPr lang="en-US" sz="2000">
                <a:solidFill>
                  <a:schemeClr val="tx1"/>
                </a:solidFill>
              </a:rPr>
              <a:t>- </a:t>
            </a:r>
            <a:r>
              <a:rPr lang="en-US" sz="2000" i="1">
                <a:solidFill>
                  <a:schemeClr val="tx1"/>
                </a:solidFill>
              </a:rPr>
              <a:t>Refer to list of Premier Competitions</a:t>
            </a:r>
            <a:endParaRPr lang="en-AU" sz="2000" i="1">
              <a:solidFill>
                <a:schemeClr val="tx1"/>
              </a:solidFill>
            </a:endParaRPr>
          </a:p>
        </p:txBody>
      </p:sp>
      <p:pic>
        <p:nvPicPr>
          <p:cNvPr id="7" name="Picture 6">
            <a:extLst>
              <a:ext uri="{FF2B5EF4-FFF2-40B4-BE49-F238E27FC236}">
                <a16:creationId xmlns:a16="http://schemas.microsoft.com/office/drawing/2014/main" id="{1835E2FD-91E4-29F0-E6A7-9C4990DE7364}"/>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B7B44E53-673E-07F6-E314-2DFE2D71D794}"/>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4153125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Player Points System – Additional Point Categories</a:t>
            </a:r>
          </a:p>
        </p:txBody>
      </p:sp>
      <p:sp>
        <p:nvSpPr>
          <p:cNvPr id="3" name="Subtitle 2"/>
          <p:cNvSpPr>
            <a:spLocks noGrp="1"/>
          </p:cNvSpPr>
          <p:nvPr>
            <p:ph type="subTitle" idx="1"/>
          </p:nvPr>
        </p:nvSpPr>
        <p:spPr>
          <a:xfrm>
            <a:off x="755576" y="1196752"/>
            <a:ext cx="7560840" cy="4176464"/>
          </a:xfrm>
        </p:spPr>
        <p:txBody>
          <a:bodyPr>
            <a:normAutofit/>
          </a:bodyPr>
          <a:lstStyle/>
          <a:p>
            <a:pPr algn="just"/>
            <a:r>
              <a:rPr lang="en-US" sz="2000">
                <a:solidFill>
                  <a:schemeClr val="tx1"/>
                </a:solidFill>
              </a:rPr>
              <a:t>Where a player has registered at three (3) or more different Community Clubs in three (3) seasons, one additional point will be applied to that player’s Player Points Allocation. </a:t>
            </a:r>
          </a:p>
          <a:p>
            <a:pPr algn="just"/>
            <a:endParaRPr lang="en-US" sz="2000">
              <a:solidFill>
                <a:schemeClr val="tx1"/>
              </a:solidFill>
            </a:endParaRPr>
          </a:p>
          <a:p>
            <a:pPr algn="just"/>
            <a:r>
              <a:rPr lang="en-US" sz="2000">
                <a:solidFill>
                  <a:schemeClr val="tx1"/>
                </a:solidFill>
              </a:rPr>
              <a:t>In determining the 3 season’s timeframe, clubs shall assess the current or upcoming season as the first season along with the previous two (2) seasons.</a:t>
            </a:r>
          </a:p>
          <a:p>
            <a:pPr algn="just"/>
            <a:endParaRPr lang="en-US" sz="2000">
              <a:solidFill>
                <a:schemeClr val="tx1"/>
              </a:solidFill>
            </a:endParaRPr>
          </a:p>
          <a:p>
            <a:pPr algn="just"/>
            <a:r>
              <a:rPr lang="en-US" sz="2000">
                <a:solidFill>
                  <a:schemeClr val="tx1"/>
                </a:solidFill>
              </a:rPr>
              <a:t>Club A – 2023 season </a:t>
            </a:r>
          </a:p>
          <a:p>
            <a:pPr algn="just"/>
            <a:r>
              <a:rPr lang="en-US" sz="2000">
                <a:solidFill>
                  <a:schemeClr val="tx1"/>
                </a:solidFill>
              </a:rPr>
              <a:t>Club B – 2022 season </a:t>
            </a:r>
          </a:p>
          <a:p>
            <a:pPr algn="just"/>
            <a:r>
              <a:rPr lang="en-US" sz="2000">
                <a:solidFill>
                  <a:schemeClr val="tx1"/>
                </a:solidFill>
              </a:rPr>
              <a:t>Club C – 2021 season </a:t>
            </a:r>
            <a:endParaRPr lang="en-AU" sz="2000">
              <a:solidFill>
                <a:schemeClr val="tx1"/>
              </a:solidFill>
            </a:endParaRPr>
          </a:p>
        </p:txBody>
      </p:sp>
      <p:pic>
        <p:nvPicPr>
          <p:cNvPr id="7" name="Picture 6">
            <a:extLst>
              <a:ext uri="{FF2B5EF4-FFF2-40B4-BE49-F238E27FC236}">
                <a16:creationId xmlns:a16="http://schemas.microsoft.com/office/drawing/2014/main" id="{1835E2FD-91E4-29F0-E6A7-9C4990DE7364}"/>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B7B44E53-673E-07F6-E314-2DFE2D71D794}"/>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3229118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Player Points System – Additional Point Categories</a:t>
            </a:r>
          </a:p>
        </p:txBody>
      </p:sp>
      <p:sp>
        <p:nvSpPr>
          <p:cNvPr id="3" name="Subtitle 2"/>
          <p:cNvSpPr>
            <a:spLocks noGrp="1"/>
          </p:cNvSpPr>
          <p:nvPr>
            <p:ph type="subTitle" idx="1"/>
          </p:nvPr>
        </p:nvSpPr>
        <p:spPr>
          <a:xfrm>
            <a:off x="755576" y="1196752"/>
            <a:ext cx="7560840" cy="4176464"/>
          </a:xfrm>
        </p:spPr>
        <p:txBody>
          <a:bodyPr>
            <a:normAutofit/>
          </a:bodyPr>
          <a:lstStyle/>
          <a:p>
            <a:pPr algn="just"/>
            <a:r>
              <a:rPr lang="en-US" sz="2000">
                <a:solidFill>
                  <a:schemeClr val="tx1"/>
                </a:solidFill>
              </a:rPr>
              <a:t>Where a player qualifies in more than one Category based on their playing history in the current Season or any of the previous 3 Seasons, the Category with the highest points will apply, hence the use of the flow chart </a:t>
            </a:r>
          </a:p>
          <a:p>
            <a:pPr algn="just"/>
            <a:r>
              <a:rPr lang="en-US" sz="2000">
                <a:solidFill>
                  <a:schemeClr val="tx1"/>
                </a:solidFill>
              </a:rPr>
              <a:t>(Category 1 - Home Players are excluded). </a:t>
            </a:r>
            <a:endParaRPr lang="en-AU" sz="2000">
              <a:solidFill>
                <a:schemeClr val="tx1"/>
              </a:solidFill>
            </a:endParaRPr>
          </a:p>
        </p:txBody>
      </p:sp>
      <p:pic>
        <p:nvPicPr>
          <p:cNvPr id="7" name="Picture 6">
            <a:extLst>
              <a:ext uri="{FF2B5EF4-FFF2-40B4-BE49-F238E27FC236}">
                <a16:creationId xmlns:a16="http://schemas.microsoft.com/office/drawing/2014/main" id="{1835E2FD-91E4-29F0-E6A7-9C4990DE7364}"/>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B7B44E53-673E-07F6-E314-2DFE2D71D794}"/>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4127658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Player Points System – FLOW CHART</a:t>
            </a:r>
          </a:p>
        </p:txBody>
      </p:sp>
      <p:pic>
        <p:nvPicPr>
          <p:cNvPr id="6" name="image5.jpeg">
            <a:extLst>
              <a:ext uri="{FF2B5EF4-FFF2-40B4-BE49-F238E27FC236}">
                <a16:creationId xmlns:a16="http://schemas.microsoft.com/office/drawing/2014/main" id="{E429C3FD-5ABA-2215-7F89-147873710E5A}"/>
              </a:ext>
            </a:extLst>
          </p:cNvPr>
          <p:cNvPicPr>
            <a:picLocks noChangeAspect="1"/>
          </p:cNvPicPr>
          <p:nvPr/>
        </p:nvPicPr>
        <p:blipFill>
          <a:blip r:embed="rId2" cstate="print"/>
          <a:stretch>
            <a:fillRect/>
          </a:stretch>
        </p:blipFill>
        <p:spPr>
          <a:xfrm>
            <a:off x="635755" y="1340768"/>
            <a:ext cx="7802776" cy="4817284"/>
          </a:xfrm>
          <a:prstGeom prst="rect">
            <a:avLst/>
          </a:prstGeom>
        </p:spPr>
      </p:pic>
    </p:spTree>
    <p:extLst>
      <p:ext uri="{BB962C8B-B14F-4D97-AF65-F5344CB8AC3E}">
        <p14:creationId xmlns:p14="http://schemas.microsoft.com/office/powerpoint/2010/main" val="4023345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Purpose of CCSP Training</a:t>
            </a:r>
          </a:p>
        </p:txBody>
      </p:sp>
      <p:sp>
        <p:nvSpPr>
          <p:cNvPr id="3" name="Subtitle 2"/>
          <p:cNvSpPr>
            <a:spLocks noGrp="1"/>
          </p:cNvSpPr>
          <p:nvPr>
            <p:ph type="subTitle" idx="1"/>
          </p:nvPr>
        </p:nvSpPr>
        <p:spPr>
          <a:xfrm>
            <a:off x="755576" y="1340768"/>
            <a:ext cx="7560840" cy="3395638"/>
          </a:xfrm>
        </p:spPr>
        <p:txBody>
          <a:bodyPr>
            <a:normAutofit/>
          </a:bodyPr>
          <a:lstStyle/>
          <a:p>
            <a:pPr marL="342900" indent="-342900" algn="just">
              <a:buFont typeface="Wingdings" panose="05000000000000000000" pitchFamily="2" charset="2"/>
              <a:buChar char="§"/>
            </a:pPr>
            <a:r>
              <a:rPr lang="en-AU" sz="2400" b="1">
                <a:solidFill>
                  <a:schemeClr val="tx1"/>
                </a:solidFill>
              </a:rPr>
              <a:t>Objectives of the CCSP Best Practice Training</a:t>
            </a:r>
          </a:p>
          <a:p>
            <a:pPr marL="342900" indent="-342900" algn="just">
              <a:buFont typeface="Wingdings" panose="05000000000000000000" pitchFamily="2" charset="2"/>
              <a:buChar char="§"/>
            </a:pPr>
            <a:r>
              <a:rPr lang="en-AU" sz="2400" b="1">
                <a:solidFill>
                  <a:schemeClr val="tx1"/>
                </a:solidFill>
              </a:rPr>
              <a:t>Player Points System (PPS)</a:t>
            </a:r>
          </a:p>
          <a:p>
            <a:pPr marL="800100" lvl="1" indent="-342900" algn="just">
              <a:buFont typeface="Wingdings" panose="05000000000000000000" pitchFamily="2" charset="2"/>
              <a:buChar char="§"/>
            </a:pPr>
            <a:r>
              <a:rPr lang="en-AU" sz="2000">
                <a:solidFill>
                  <a:schemeClr val="tx1"/>
                </a:solidFill>
              </a:rPr>
              <a:t>Player Point Categories</a:t>
            </a:r>
          </a:p>
          <a:p>
            <a:pPr marL="800100" lvl="1" indent="-342900" algn="just">
              <a:buFont typeface="Wingdings" panose="05000000000000000000" pitchFamily="2" charset="2"/>
              <a:buChar char="§"/>
            </a:pPr>
            <a:r>
              <a:rPr lang="en-AU" sz="2000">
                <a:solidFill>
                  <a:schemeClr val="tx1"/>
                </a:solidFill>
              </a:rPr>
              <a:t>Player Points Flow Chart</a:t>
            </a:r>
          </a:p>
          <a:p>
            <a:pPr marL="342900" indent="-342900" algn="just">
              <a:buFont typeface="Wingdings" panose="05000000000000000000" pitchFamily="2" charset="2"/>
              <a:buChar char="§"/>
            </a:pPr>
            <a:r>
              <a:rPr lang="en-AU" sz="2400" b="1">
                <a:solidFill>
                  <a:schemeClr val="tx1"/>
                </a:solidFill>
              </a:rPr>
              <a:t>Allowable Player Payment (APP)</a:t>
            </a:r>
          </a:p>
          <a:p>
            <a:pPr marL="800100" lvl="1" indent="-342900" algn="just">
              <a:buFont typeface="Wingdings" panose="05000000000000000000" pitchFamily="2" charset="2"/>
              <a:buChar char="§"/>
            </a:pPr>
            <a:r>
              <a:rPr lang="en-AU" sz="2000">
                <a:solidFill>
                  <a:schemeClr val="tx1"/>
                </a:solidFill>
              </a:rPr>
              <a:t>APP FAQ’s</a:t>
            </a:r>
          </a:p>
          <a:p>
            <a:pPr marL="800100" lvl="1" indent="-342900" algn="just">
              <a:buFont typeface="Wingdings" panose="05000000000000000000" pitchFamily="2" charset="2"/>
              <a:buChar char="§"/>
            </a:pPr>
            <a:r>
              <a:rPr lang="en-AU" sz="2000">
                <a:solidFill>
                  <a:schemeClr val="tx1"/>
                </a:solidFill>
              </a:rPr>
              <a:t>APP Investigations</a:t>
            </a:r>
          </a:p>
          <a:p>
            <a:pPr marL="342900" indent="-342900" algn="just">
              <a:buFont typeface="Wingdings" panose="05000000000000000000" pitchFamily="2" charset="2"/>
              <a:buChar char="§"/>
            </a:pPr>
            <a:r>
              <a:rPr lang="en-AU" sz="2400" b="1">
                <a:solidFill>
                  <a:schemeClr val="tx1"/>
                </a:solidFill>
              </a:rPr>
              <a:t>Discussion</a:t>
            </a:r>
          </a:p>
          <a:p>
            <a:pPr marL="800100" lvl="1" indent="-342900" algn="just">
              <a:buFontTx/>
              <a:buChar char="-"/>
            </a:pPr>
            <a:endParaRPr lang="en-AU" sz="1400" b="1">
              <a:solidFill>
                <a:schemeClr val="tx1"/>
              </a:solidFill>
            </a:endParaRPr>
          </a:p>
          <a:p>
            <a:pPr marL="342900" indent="-342900" algn="l">
              <a:buFontTx/>
              <a:buChar char="-"/>
            </a:pPr>
            <a:endParaRPr lang="en-AU" sz="1600">
              <a:solidFill>
                <a:schemeClr val="tx1">
                  <a:lumMod val="50000"/>
                  <a:lumOff val="50000"/>
                </a:schemeClr>
              </a:solidFill>
            </a:endParaRPr>
          </a:p>
        </p:txBody>
      </p:sp>
      <p:pic>
        <p:nvPicPr>
          <p:cNvPr id="6" name="Picture 5">
            <a:extLst>
              <a:ext uri="{FF2B5EF4-FFF2-40B4-BE49-F238E27FC236}">
                <a16:creationId xmlns:a16="http://schemas.microsoft.com/office/drawing/2014/main" id="{F4CF8A0A-71F3-9547-5EE8-6AACFEFCE130}"/>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7" name="Rectangle 6">
            <a:extLst>
              <a:ext uri="{FF2B5EF4-FFF2-40B4-BE49-F238E27FC236}">
                <a16:creationId xmlns:a16="http://schemas.microsoft.com/office/drawing/2014/main" id="{7F5E13C4-A1C8-62F8-619A-DB8EF10D3CF7}"/>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3409528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Player Points System</a:t>
            </a:r>
          </a:p>
        </p:txBody>
      </p:sp>
      <p:sp>
        <p:nvSpPr>
          <p:cNvPr id="3" name="Subtitle 2"/>
          <p:cNvSpPr>
            <a:spLocks noGrp="1"/>
          </p:cNvSpPr>
          <p:nvPr>
            <p:ph type="subTitle" idx="1"/>
          </p:nvPr>
        </p:nvSpPr>
        <p:spPr>
          <a:xfrm>
            <a:off x="755576" y="1196752"/>
            <a:ext cx="7560840" cy="3539654"/>
          </a:xfrm>
        </p:spPr>
        <p:txBody>
          <a:bodyPr>
            <a:normAutofit/>
          </a:bodyPr>
          <a:lstStyle/>
          <a:p>
            <a:pPr algn="just"/>
            <a:r>
              <a:rPr lang="en-AU" sz="2000" b="1">
                <a:solidFill>
                  <a:schemeClr val="tx1"/>
                </a:solidFill>
              </a:rPr>
              <a:t>DELEGATION BY Regions to LEAGUE by agreement</a:t>
            </a:r>
          </a:p>
          <a:p>
            <a:pPr algn="just"/>
            <a:endParaRPr lang="en-AU" sz="2000" b="1">
              <a:solidFill>
                <a:schemeClr val="tx1"/>
              </a:solidFill>
            </a:endParaRPr>
          </a:p>
          <a:p>
            <a:pPr algn="just"/>
            <a:r>
              <a:rPr lang="en-US" sz="2000" b="1">
                <a:solidFill>
                  <a:schemeClr val="tx1"/>
                </a:solidFill>
              </a:rPr>
              <a:t>3.10</a:t>
            </a:r>
            <a:r>
              <a:rPr lang="en-US" sz="2000">
                <a:solidFill>
                  <a:schemeClr val="tx1"/>
                </a:solidFill>
              </a:rPr>
              <a:t> Country Regions may, under written agreement with the affiliated Country leagues, delegate authority regarding Total Team Point allocations (under clause 8.1 and 8.2), or Individual Player Point assessments (under clause 7.3).  Any such delegation must include final endorsement by the relevant Region of any allocation or assessment made by the affiliated Country league.</a:t>
            </a:r>
            <a:endParaRPr lang="en-AU" sz="2000">
              <a:solidFill>
                <a:schemeClr val="tx1"/>
              </a:solidFill>
            </a:endParaRPr>
          </a:p>
          <a:p>
            <a:pPr marL="800100" lvl="1" indent="-342900" algn="just">
              <a:buFontTx/>
              <a:buChar char="-"/>
            </a:pPr>
            <a:endParaRPr lang="en-AU" sz="1400" b="1">
              <a:solidFill>
                <a:schemeClr val="tx1"/>
              </a:solidFill>
            </a:endParaRPr>
          </a:p>
          <a:p>
            <a:pPr marL="342900" indent="-342900" algn="l">
              <a:buFontTx/>
              <a:buChar char="-"/>
            </a:pPr>
            <a:endParaRPr lang="en-AU" sz="1600">
              <a:solidFill>
                <a:schemeClr val="tx1">
                  <a:lumMod val="50000"/>
                  <a:lumOff val="50000"/>
                </a:schemeClr>
              </a:solidFill>
            </a:endParaRPr>
          </a:p>
        </p:txBody>
      </p:sp>
      <p:pic>
        <p:nvPicPr>
          <p:cNvPr id="7" name="Picture 6">
            <a:extLst>
              <a:ext uri="{FF2B5EF4-FFF2-40B4-BE49-F238E27FC236}">
                <a16:creationId xmlns:a16="http://schemas.microsoft.com/office/drawing/2014/main" id="{6FD15824-2070-BE8C-7E7D-55CA79097FCD}"/>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ACF558F0-AF43-BA0E-7BA2-95EDE99C0BCD}"/>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896055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Reassessment of an Individual Player Point Value</a:t>
            </a:r>
          </a:p>
        </p:txBody>
      </p:sp>
      <p:sp>
        <p:nvSpPr>
          <p:cNvPr id="3" name="Subtitle 2"/>
          <p:cNvSpPr>
            <a:spLocks noGrp="1"/>
          </p:cNvSpPr>
          <p:nvPr>
            <p:ph type="subTitle" idx="1"/>
          </p:nvPr>
        </p:nvSpPr>
        <p:spPr>
          <a:xfrm>
            <a:off x="755576" y="1268760"/>
            <a:ext cx="7560840" cy="4104456"/>
          </a:xfrm>
        </p:spPr>
        <p:txBody>
          <a:bodyPr>
            <a:normAutofit fontScale="85000" lnSpcReduction="20000"/>
          </a:bodyPr>
          <a:lstStyle/>
          <a:p>
            <a:pPr marL="342900" indent="-342900" algn="just">
              <a:buFont typeface="Wingdings" panose="05000000000000000000" pitchFamily="2" charset="2"/>
              <a:buChar char="§"/>
            </a:pPr>
            <a:r>
              <a:rPr lang="en-AU" sz="2400">
                <a:solidFill>
                  <a:schemeClr val="tx1"/>
                </a:solidFill>
              </a:rPr>
              <a:t>Once the point value of the player has been confirmed and locked by the League a club may request a reassessment</a:t>
            </a:r>
          </a:p>
          <a:p>
            <a:pPr marL="342900" indent="-342900" algn="just">
              <a:buFont typeface="Wingdings" panose="05000000000000000000" pitchFamily="2" charset="2"/>
              <a:buChar char="§"/>
            </a:pPr>
            <a:endParaRPr lang="en-AU" sz="2400">
              <a:solidFill>
                <a:schemeClr val="tx1"/>
              </a:solidFill>
            </a:endParaRPr>
          </a:p>
          <a:p>
            <a:pPr marL="342900" indent="-342900" algn="just">
              <a:buFont typeface="Wingdings" panose="05000000000000000000" pitchFamily="2" charset="2"/>
              <a:buChar char="§"/>
            </a:pPr>
            <a:r>
              <a:rPr lang="en-AU" sz="2400">
                <a:solidFill>
                  <a:schemeClr val="tx1"/>
                </a:solidFill>
              </a:rPr>
              <a:t>The request must be made within 7 days of the points being allocated and club notified</a:t>
            </a:r>
          </a:p>
          <a:p>
            <a:pPr marL="342900" indent="-342900" algn="just">
              <a:buFont typeface="Wingdings" panose="05000000000000000000" pitchFamily="2" charset="2"/>
              <a:buChar char="§"/>
            </a:pPr>
            <a:endParaRPr lang="en-AU" sz="2400">
              <a:solidFill>
                <a:schemeClr val="tx1"/>
              </a:solidFill>
            </a:endParaRPr>
          </a:p>
          <a:p>
            <a:pPr marL="342900" indent="-342900" algn="just">
              <a:buFont typeface="Wingdings" panose="05000000000000000000" pitchFamily="2" charset="2"/>
              <a:buChar char="§"/>
            </a:pPr>
            <a:r>
              <a:rPr lang="en-AU" sz="2400">
                <a:solidFill>
                  <a:schemeClr val="tx1"/>
                </a:solidFill>
              </a:rPr>
              <a:t>The request must address the matters as per clause 7.3 of the AFL Victoria Player Points System Policy but addressing the criteria does not guarantee a positive reassessment</a:t>
            </a:r>
          </a:p>
          <a:p>
            <a:pPr marL="342900" indent="-342900" algn="just">
              <a:buFont typeface="Wingdings" panose="05000000000000000000" pitchFamily="2" charset="2"/>
              <a:buChar char="§"/>
            </a:pPr>
            <a:endParaRPr lang="en-AU" sz="2400">
              <a:solidFill>
                <a:schemeClr val="tx1"/>
              </a:solidFill>
            </a:endParaRPr>
          </a:p>
          <a:p>
            <a:pPr marL="342900" indent="-342900" algn="just">
              <a:buFont typeface="Wingdings" panose="05000000000000000000" pitchFamily="2" charset="2"/>
              <a:buChar char="§"/>
            </a:pPr>
            <a:r>
              <a:rPr lang="en-AU" sz="2400">
                <a:solidFill>
                  <a:schemeClr val="tx1"/>
                </a:solidFill>
              </a:rPr>
              <a:t>The Regions Player Points Panel (PPP) will consider the application on merit</a:t>
            </a:r>
          </a:p>
          <a:p>
            <a:pPr marL="342900" indent="-342900" algn="just">
              <a:buFont typeface="Wingdings" panose="05000000000000000000" pitchFamily="2" charset="2"/>
              <a:buChar char="§"/>
            </a:pPr>
            <a:endParaRPr lang="en-AU" sz="2400">
              <a:solidFill>
                <a:schemeClr val="tx1"/>
              </a:solidFill>
            </a:endParaRPr>
          </a:p>
          <a:p>
            <a:pPr marL="342900" indent="-342900" algn="just">
              <a:buFont typeface="Wingdings" panose="05000000000000000000" pitchFamily="2" charset="2"/>
              <a:buChar char="§"/>
            </a:pPr>
            <a:r>
              <a:rPr lang="en-AU" sz="2400">
                <a:solidFill>
                  <a:schemeClr val="tx1"/>
                </a:solidFill>
              </a:rPr>
              <a:t>An appeal against the PPP is to the Regions Governing Body</a:t>
            </a:r>
            <a:endParaRPr lang="en-AU" sz="1400">
              <a:solidFill>
                <a:schemeClr val="tx1"/>
              </a:solidFill>
            </a:endParaRPr>
          </a:p>
        </p:txBody>
      </p:sp>
      <p:pic>
        <p:nvPicPr>
          <p:cNvPr id="7" name="Picture 6">
            <a:extLst>
              <a:ext uri="{FF2B5EF4-FFF2-40B4-BE49-F238E27FC236}">
                <a16:creationId xmlns:a16="http://schemas.microsoft.com/office/drawing/2014/main" id="{36F07A78-3157-F495-782A-7A8375C8B2D1}"/>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74F4019E-9849-449E-98DF-9811A525EB42}"/>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2382021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2">
            <a:extLst>
              <a:ext uri="{28A0092B-C50C-407E-A947-70E740481C1C}">
                <a14:useLocalDpi xmlns:a14="http://schemas.microsoft.com/office/drawing/2010/main" val="0"/>
              </a:ext>
            </a:extLst>
          </a:blip>
          <a:srcRect l="6245" t="-157" r="18275" b="-1"/>
          <a:stretch/>
        </p:blipFill>
        <p:spPr>
          <a:xfrm>
            <a:off x="0" y="-27384"/>
            <a:ext cx="9144000" cy="6885384"/>
          </a:xfrm>
          <a:prstGeom prst="rect">
            <a:avLst/>
          </a:prstGeom>
        </p:spPr>
      </p:pic>
      <p:sp>
        <p:nvSpPr>
          <p:cNvPr id="10" name="Rectangle 9"/>
          <p:cNvSpPr/>
          <p:nvPr/>
        </p:nvSpPr>
        <p:spPr>
          <a:xfrm>
            <a:off x="575556" y="3212976"/>
            <a:ext cx="7992888" cy="1015663"/>
          </a:xfrm>
          <a:prstGeom prst="rect">
            <a:avLst/>
          </a:prstGeom>
        </p:spPr>
        <p:txBody>
          <a:bodyPr wrap="square">
            <a:spAutoFit/>
          </a:bodyPr>
          <a:lstStyle/>
          <a:p>
            <a:r>
              <a:rPr lang="en-AU" sz="6000">
                <a:solidFill>
                  <a:schemeClr val="bg1"/>
                </a:solidFill>
                <a:latin typeface="Franklin Gothic Demi Cond" panose="020B0706030402020204" pitchFamily="34" charset="0"/>
              </a:rPr>
              <a:t>Allowable Player Payments</a:t>
            </a:r>
            <a:endParaRPr lang="en-AU" sz="6000"/>
          </a:p>
        </p:txBody>
      </p:sp>
      <p:pic>
        <p:nvPicPr>
          <p:cNvPr id="2" name="Picture 1" descr="Logo&#10;&#10;Description automatically generated">
            <a:extLst>
              <a:ext uri="{FF2B5EF4-FFF2-40B4-BE49-F238E27FC236}">
                <a16:creationId xmlns:a16="http://schemas.microsoft.com/office/drawing/2014/main" id="{FCCFA3F4-1A19-966A-D228-4E5199EB4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1009223"/>
            <a:ext cx="2709929" cy="2210570"/>
          </a:xfrm>
          <a:prstGeom prst="rect">
            <a:avLst/>
          </a:prstGeom>
        </p:spPr>
      </p:pic>
    </p:spTree>
    <p:extLst>
      <p:ext uri="{BB962C8B-B14F-4D97-AF65-F5344CB8AC3E}">
        <p14:creationId xmlns:p14="http://schemas.microsoft.com/office/powerpoint/2010/main" val="1072892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What are the APP’s for each Region League in 2023?</a:t>
            </a:r>
          </a:p>
        </p:txBody>
      </p:sp>
      <p:sp>
        <p:nvSpPr>
          <p:cNvPr id="3" name="Subtitle 2"/>
          <p:cNvSpPr>
            <a:spLocks noGrp="1"/>
          </p:cNvSpPr>
          <p:nvPr>
            <p:ph type="subTitle" idx="1"/>
          </p:nvPr>
        </p:nvSpPr>
        <p:spPr>
          <a:xfrm>
            <a:off x="755576" y="1340768"/>
            <a:ext cx="7560840" cy="3240360"/>
          </a:xfrm>
        </p:spPr>
        <p:txBody>
          <a:bodyPr>
            <a:normAutofit/>
          </a:bodyPr>
          <a:lstStyle/>
          <a:p>
            <a:pPr algn="l"/>
            <a:endParaRPr lang="en-AU" sz="2000"/>
          </a:p>
          <a:p>
            <a:pPr algn="l"/>
            <a:endParaRPr lang="en-AU" sz="2000"/>
          </a:p>
          <a:p>
            <a:pPr algn="l"/>
            <a:endParaRPr lang="en-AU" sz="2000"/>
          </a:p>
          <a:p>
            <a:pPr algn="l"/>
            <a:endParaRPr lang="en-AU" sz="2000"/>
          </a:p>
        </p:txBody>
      </p:sp>
      <p:sp>
        <p:nvSpPr>
          <p:cNvPr id="7" name="Rectangle 6"/>
          <p:cNvSpPr/>
          <p:nvPr/>
        </p:nvSpPr>
        <p:spPr>
          <a:xfrm>
            <a:off x="827583" y="2636912"/>
            <a:ext cx="7488831" cy="2246769"/>
          </a:xfrm>
          <a:prstGeom prst="rect">
            <a:avLst/>
          </a:prstGeom>
        </p:spPr>
        <p:txBody>
          <a:bodyPr wrap="square">
            <a:spAutoFit/>
          </a:bodyPr>
          <a:lstStyle/>
          <a:p>
            <a:pPr algn="just"/>
            <a:r>
              <a:rPr lang="en-AU" sz="2000"/>
              <a:t>APP’s will be monitored annually and consideration given to future Caps with the obligation on the Region to confirm APP’s annually by </a:t>
            </a:r>
            <a:r>
              <a:rPr lang="en-AU" sz="2000" u="sng"/>
              <a:t>31</a:t>
            </a:r>
            <a:r>
              <a:rPr lang="en-AU" sz="2000" u="sng" baseline="30000"/>
              <a:t>st</a:t>
            </a:r>
            <a:r>
              <a:rPr lang="en-AU" sz="2000" u="sng"/>
              <a:t> August</a:t>
            </a:r>
            <a:r>
              <a:rPr lang="en-AU" sz="2000"/>
              <a:t> the previous year for the following year</a:t>
            </a:r>
          </a:p>
          <a:p>
            <a:pPr algn="just"/>
            <a:endParaRPr lang="en-AU" sz="2000"/>
          </a:p>
          <a:p>
            <a:pPr algn="just"/>
            <a:r>
              <a:rPr lang="en-AU" sz="2000"/>
              <a:t>Established Caps are all inclusive with margins, payments, expenses, allowances and obligations included in one amount.</a:t>
            </a:r>
          </a:p>
          <a:p>
            <a:endParaRPr lang="en-AU" sz="2000">
              <a:solidFill>
                <a:schemeClr val="tx1">
                  <a:lumMod val="50000"/>
                  <a:lumOff val="50000"/>
                </a:schemeClr>
              </a:solidFill>
            </a:endParaRPr>
          </a:p>
        </p:txBody>
      </p:sp>
      <p:graphicFrame>
        <p:nvGraphicFramePr>
          <p:cNvPr id="9" name="Table 8">
            <a:extLst>
              <a:ext uri="{FF2B5EF4-FFF2-40B4-BE49-F238E27FC236}">
                <a16:creationId xmlns:a16="http://schemas.microsoft.com/office/drawing/2014/main" id="{532FC031-75C8-57F1-9CF2-B4941781E158}"/>
              </a:ext>
            </a:extLst>
          </p:cNvPr>
          <p:cNvGraphicFramePr>
            <a:graphicFrameLocks noGrp="1"/>
          </p:cNvGraphicFramePr>
          <p:nvPr>
            <p:extLst>
              <p:ext uri="{D42A27DB-BD31-4B8C-83A1-F6EECF244321}">
                <p14:modId xmlns:p14="http://schemas.microsoft.com/office/powerpoint/2010/main" val="1656678103"/>
              </p:ext>
            </p:extLst>
          </p:nvPr>
        </p:nvGraphicFramePr>
        <p:xfrm>
          <a:off x="755574" y="1397000"/>
          <a:ext cx="3780420" cy="1116020"/>
        </p:xfrm>
        <a:graphic>
          <a:graphicData uri="http://schemas.openxmlformats.org/drawingml/2006/table">
            <a:tbl>
              <a:tblPr firstRow="1" bandRow="1">
                <a:tableStyleId>{5C22544A-7EE6-4342-B048-85BDC9FD1C3A}</a:tableStyleId>
              </a:tblPr>
              <a:tblGrid>
                <a:gridCol w="1260140">
                  <a:extLst>
                    <a:ext uri="{9D8B030D-6E8A-4147-A177-3AD203B41FA5}">
                      <a16:colId xmlns:a16="http://schemas.microsoft.com/office/drawing/2014/main" val="1153428081"/>
                    </a:ext>
                  </a:extLst>
                </a:gridCol>
                <a:gridCol w="1260140">
                  <a:extLst>
                    <a:ext uri="{9D8B030D-6E8A-4147-A177-3AD203B41FA5}">
                      <a16:colId xmlns:a16="http://schemas.microsoft.com/office/drawing/2014/main" val="314864282"/>
                    </a:ext>
                  </a:extLst>
                </a:gridCol>
                <a:gridCol w="1260140">
                  <a:extLst>
                    <a:ext uri="{9D8B030D-6E8A-4147-A177-3AD203B41FA5}">
                      <a16:colId xmlns:a16="http://schemas.microsoft.com/office/drawing/2014/main" val="20000"/>
                    </a:ext>
                  </a:extLst>
                </a:gridCol>
              </a:tblGrid>
              <a:tr h="475940">
                <a:tc>
                  <a:txBody>
                    <a:bodyPr/>
                    <a:lstStyle/>
                    <a:p>
                      <a:pPr algn="ctr"/>
                      <a:r>
                        <a:rPr lang="en-AU" dirty="0"/>
                        <a:t>BFNL</a:t>
                      </a:r>
                    </a:p>
                  </a:txBody>
                  <a:tcPr>
                    <a:solidFill>
                      <a:srgbClr val="00206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dirty="0"/>
                        <a:t>CHFL</a:t>
                      </a:r>
                    </a:p>
                    <a:p>
                      <a:pPr algn="ctr"/>
                      <a:endParaRPr lang="en-AU" dirty="0"/>
                    </a:p>
                  </a:txBody>
                  <a:tcPr>
                    <a:solidFill>
                      <a:srgbClr val="002060"/>
                    </a:solidFill>
                  </a:tcPr>
                </a:tc>
                <a:tc>
                  <a:txBody>
                    <a:bodyPr/>
                    <a:lstStyle/>
                    <a:p>
                      <a:pPr algn="ctr"/>
                      <a:r>
                        <a:rPr lang="en-AU" dirty="0"/>
                        <a:t>MCDFNL</a:t>
                      </a:r>
                    </a:p>
                  </a:txBody>
                  <a:tcPr>
                    <a:solidFill>
                      <a:srgbClr val="002060"/>
                    </a:solidFill>
                  </a:tcPr>
                </a:tc>
                <a:extLst>
                  <a:ext uri="{0D108BD9-81ED-4DB2-BD59-A6C34878D82A}">
                    <a16:rowId xmlns:a16="http://schemas.microsoft.com/office/drawing/2014/main" val="10000"/>
                  </a:ext>
                </a:extLst>
              </a:tr>
              <a:tr h="475940">
                <a:tc>
                  <a:txBody>
                    <a:bodyPr/>
                    <a:lstStyle/>
                    <a:p>
                      <a:pPr algn="ctr"/>
                      <a:r>
                        <a:rPr lang="en-AU" b="1" dirty="0">
                          <a:solidFill>
                            <a:srgbClr val="002060"/>
                          </a:solidFill>
                        </a:rPr>
                        <a:t>$100K</a:t>
                      </a:r>
                    </a:p>
                  </a:txBody>
                  <a:tcPr/>
                </a:tc>
                <a:tc>
                  <a:txBody>
                    <a:bodyPr/>
                    <a:lstStyle/>
                    <a:p>
                      <a:pPr algn="ctr"/>
                      <a:r>
                        <a:rPr lang="en-AU" b="1" dirty="0">
                          <a:solidFill>
                            <a:srgbClr val="002060"/>
                          </a:solidFill>
                        </a:rPr>
                        <a:t>$85K</a:t>
                      </a:r>
                    </a:p>
                  </a:txBody>
                  <a:tcPr/>
                </a:tc>
                <a:tc>
                  <a:txBody>
                    <a:bodyPr/>
                    <a:lstStyle/>
                    <a:p>
                      <a:pPr algn="ctr"/>
                      <a:r>
                        <a:rPr lang="en-AU" b="1" dirty="0">
                          <a:solidFill>
                            <a:srgbClr val="002060"/>
                          </a:solidFill>
                        </a:rPr>
                        <a:t>$75K</a:t>
                      </a:r>
                    </a:p>
                  </a:txBody>
                  <a:tcPr/>
                </a:tc>
                <a:extLst>
                  <a:ext uri="{0D108BD9-81ED-4DB2-BD59-A6C34878D82A}">
                    <a16:rowId xmlns:a16="http://schemas.microsoft.com/office/drawing/2014/main" val="10001"/>
                  </a:ext>
                </a:extLst>
              </a:tr>
            </a:tbl>
          </a:graphicData>
        </a:graphic>
      </p:graphicFrame>
      <p:pic>
        <p:nvPicPr>
          <p:cNvPr id="5" name="Picture 4">
            <a:extLst>
              <a:ext uri="{FF2B5EF4-FFF2-40B4-BE49-F238E27FC236}">
                <a16:creationId xmlns:a16="http://schemas.microsoft.com/office/drawing/2014/main" id="{397F117A-72F1-1947-5F96-46DB4649D9EA}"/>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10" name="Rectangle 9">
            <a:extLst>
              <a:ext uri="{FF2B5EF4-FFF2-40B4-BE49-F238E27FC236}">
                <a16:creationId xmlns:a16="http://schemas.microsoft.com/office/drawing/2014/main" id="{49B913CC-B16F-478C-CB39-123B2A7B7E9C}"/>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2055812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How is the APP managed by clubs?</a:t>
            </a:r>
          </a:p>
        </p:txBody>
      </p:sp>
      <p:sp>
        <p:nvSpPr>
          <p:cNvPr id="3" name="Subtitle 2"/>
          <p:cNvSpPr>
            <a:spLocks noGrp="1"/>
          </p:cNvSpPr>
          <p:nvPr>
            <p:ph type="subTitle" idx="1"/>
          </p:nvPr>
        </p:nvSpPr>
        <p:spPr>
          <a:xfrm>
            <a:off x="683568" y="1340768"/>
            <a:ext cx="7772400" cy="3888432"/>
          </a:xfrm>
        </p:spPr>
        <p:txBody>
          <a:bodyPr>
            <a:normAutofit/>
          </a:bodyPr>
          <a:lstStyle/>
          <a:p>
            <a:pPr marL="342900" indent="-342900" algn="just">
              <a:buFontTx/>
              <a:buChar char="-"/>
            </a:pPr>
            <a:r>
              <a:rPr lang="en-AU" sz="2000">
                <a:solidFill>
                  <a:schemeClr val="tx1"/>
                </a:solidFill>
              </a:rPr>
              <a:t>An Allowable Player Payment is determined for each competition</a:t>
            </a:r>
          </a:p>
          <a:p>
            <a:pPr marL="342900" indent="-342900" algn="just">
              <a:buFontTx/>
              <a:buChar char="-"/>
            </a:pPr>
            <a:r>
              <a:rPr lang="en-AU" sz="2000">
                <a:solidFill>
                  <a:schemeClr val="tx1"/>
                </a:solidFill>
              </a:rPr>
              <a:t>Clubs are not to exceed Allowable Player Payment</a:t>
            </a:r>
          </a:p>
          <a:p>
            <a:pPr marL="342900" indent="-342900" algn="just">
              <a:buFontTx/>
              <a:buChar char="-"/>
            </a:pPr>
            <a:r>
              <a:rPr lang="en-AU" sz="2000">
                <a:solidFill>
                  <a:schemeClr val="tx1"/>
                </a:solidFill>
              </a:rPr>
              <a:t>By </a:t>
            </a:r>
            <a:r>
              <a:rPr lang="en-AU" sz="2000" b="1" u="sng">
                <a:solidFill>
                  <a:schemeClr val="tx1"/>
                </a:solidFill>
              </a:rPr>
              <a:t>14 days of a clubs first game</a:t>
            </a:r>
            <a:r>
              <a:rPr lang="en-AU" sz="2000">
                <a:solidFill>
                  <a:schemeClr val="tx1"/>
                </a:solidFill>
              </a:rPr>
              <a:t>, on templates provided Clubs must lodge;</a:t>
            </a:r>
          </a:p>
          <a:p>
            <a:pPr marL="800100" lvl="1" indent="-342900" algn="just">
              <a:buFont typeface="Wingdings" panose="05000000000000000000" pitchFamily="2" charset="2"/>
              <a:buChar char="§"/>
            </a:pPr>
            <a:r>
              <a:rPr lang="en-AU" sz="2000">
                <a:solidFill>
                  <a:schemeClr val="tx1"/>
                </a:solidFill>
              </a:rPr>
              <a:t>Player Declarations (previously Player Contracts)</a:t>
            </a:r>
          </a:p>
          <a:p>
            <a:pPr marL="800100" lvl="1" indent="-342900" algn="just">
              <a:buFont typeface="Wingdings" panose="05000000000000000000" pitchFamily="2" charset="2"/>
              <a:buChar char="§"/>
            </a:pPr>
            <a:r>
              <a:rPr lang="en-AU" sz="2000">
                <a:solidFill>
                  <a:schemeClr val="tx1"/>
                </a:solidFill>
              </a:rPr>
              <a:t>Non Declared Player Summary</a:t>
            </a:r>
          </a:p>
          <a:p>
            <a:pPr marL="800100" lvl="1" indent="-342900" algn="just">
              <a:buFont typeface="Wingdings" panose="05000000000000000000" pitchFamily="2" charset="2"/>
              <a:buChar char="§"/>
            </a:pPr>
            <a:r>
              <a:rPr lang="en-AU" sz="2000">
                <a:solidFill>
                  <a:schemeClr val="tx1"/>
                </a:solidFill>
              </a:rPr>
              <a:t>Player Payment Budget</a:t>
            </a:r>
          </a:p>
          <a:p>
            <a:pPr marL="342900" indent="-342900" algn="just">
              <a:buFontTx/>
              <a:buChar char="-"/>
            </a:pPr>
            <a:endParaRPr lang="en-AU" sz="2000">
              <a:solidFill>
                <a:schemeClr val="tx1"/>
              </a:solidFill>
            </a:endParaRPr>
          </a:p>
          <a:p>
            <a:pPr marL="342900" indent="-342900" algn="just">
              <a:buFontTx/>
              <a:buChar char="-"/>
            </a:pPr>
            <a:r>
              <a:rPr lang="en-AU" sz="2000">
                <a:solidFill>
                  <a:schemeClr val="tx1"/>
                </a:solidFill>
              </a:rPr>
              <a:t>Clubs must lodge an Actual Player Payment Declaration on or before </a:t>
            </a:r>
            <a:r>
              <a:rPr lang="en-AU" sz="2000" b="1" u="sng">
                <a:solidFill>
                  <a:schemeClr val="tx1"/>
                </a:solidFill>
              </a:rPr>
              <a:t>31</a:t>
            </a:r>
            <a:r>
              <a:rPr lang="en-AU" sz="2000" b="1" u="sng" baseline="30000">
                <a:solidFill>
                  <a:schemeClr val="tx1"/>
                </a:solidFill>
              </a:rPr>
              <a:t>st</a:t>
            </a:r>
            <a:r>
              <a:rPr lang="en-AU" sz="2000" b="1" u="sng">
                <a:solidFill>
                  <a:schemeClr val="tx1"/>
                </a:solidFill>
              </a:rPr>
              <a:t>  October</a:t>
            </a:r>
            <a:r>
              <a:rPr lang="en-AU" sz="2000" b="1">
                <a:solidFill>
                  <a:schemeClr val="tx1"/>
                </a:solidFill>
              </a:rPr>
              <a:t> </a:t>
            </a:r>
            <a:r>
              <a:rPr lang="en-AU" sz="2000">
                <a:solidFill>
                  <a:schemeClr val="tx1"/>
                </a:solidFill>
              </a:rPr>
              <a:t>annually on the template provided</a:t>
            </a:r>
          </a:p>
        </p:txBody>
      </p:sp>
      <p:pic>
        <p:nvPicPr>
          <p:cNvPr id="7" name="Picture 6">
            <a:extLst>
              <a:ext uri="{FF2B5EF4-FFF2-40B4-BE49-F238E27FC236}">
                <a16:creationId xmlns:a16="http://schemas.microsoft.com/office/drawing/2014/main" id="{C67D71CB-9E82-F0CA-99A5-475BFB6878CC}"/>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E1C6F480-C5B3-FE4B-5712-8ABECDB97022}"/>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1341184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How to manage the APP?</a:t>
            </a:r>
          </a:p>
        </p:txBody>
      </p:sp>
      <p:sp>
        <p:nvSpPr>
          <p:cNvPr id="3" name="Subtitle 2"/>
          <p:cNvSpPr>
            <a:spLocks noGrp="1"/>
          </p:cNvSpPr>
          <p:nvPr>
            <p:ph type="subTitle" idx="1"/>
          </p:nvPr>
        </p:nvSpPr>
        <p:spPr>
          <a:xfrm>
            <a:off x="755576" y="1340768"/>
            <a:ext cx="7560840" cy="3240360"/>
          </a:xfrm>
        </p:spPr>
        <p:txBody>
          <a:bodyPr>
            <a:normAutofit/>
          </a:bodyPr>
          <a:lstStyle/>
          <a:p>
            <a:pPr algn="l"/>
            <a:endParaRPr lang="en-AU" sz="2000"/>
          </a:p>
          <a:p>
            <a:pPr algn="l"/>
            <a:endParaRPr lang="en-AU" sz="2000"/>
          </a:p>
          <a:p>
            <a:pPr algn="l"/>
            <a:endParaRPr lang="en-AU" sz="2000"/>
          </a:p>
          <a:p>
            <a:pPr algn="l"/>
            <a:endParaRPr lang="en-AU" sz="2000"/>
          </a:p>
        </p:txBody>
      </p:sp>
      <p:sp>
        <p:nvSpPr>
          <p:cNvPr id="7" name="Rectangle 6"/>
          <p:cNvSpPr/>
          <p:nvPr/>
        </p:nvSpPr>
        <p:spPr>
          <a:xfrm>
            <a:off x="683568" y="1268760"/>
            <a:ext cx="7560839" cy="3785652"/>
          </a:xfrm>
          <a:prstGeom prst="rect">
            <a:avLst/>
          </a:prstGeom>
        </p:spPr>
        <p:txBody>
          <a:bodyPr wrap="square">
            <a:spAutoFit/>
          </a:bodyPr>
          <a:lstStyle/>
          <a:p>
            <a:pPr marL="457200" indent="-457200" algn="just">
              <a:buAutoNum type="arabicPeriod"/>
            </a:pPr>
            <a:r>
              <a:rPr lang="en-AU" sz="2000"/>
              <a:t>The Player or Players must be registered for the upcoming season</a:t>
            </a:r>
          </a:p>
          <a:p>
            <a:pPr marL="457200" indent="-457200" algn="just">
              <a:buAutoNum type="arabicPeriod"/>
            </a:pPr>
            <a:endParaRPr lang="en-AU" sz="2000"/>
          </a:p>
          <a:p>
            <a:pPr marL="457200" indent="-457200" algn="just">
              <a:buAutoNum type="arabicPeriod"/>
            </a:pPr>
            <a:r>
              <a:rPr lang="en-AU" sz="2000"/>
              <a:t>Players receiving above the IPP Threshold sign a Standards Player Declaration which includes all payments and benefits associated with playing football for the club</a:t>
            </a:r>
          </a:p>
          <a:p>
            <a:pPr marL="457200" indent="-457200" algn="just">
              <a:buAutoNum type="arabicPeriod"/>
            </a:pPr>
            <a:endParaRPr lang="en-AU" sz="2000"/>
          </a:p>
          <a:p>
            <a:pPr marL="457200" indent="-457200" algn="just">
              <a:buAutoNum type="arabicPeriod"/>
            </a:pPr>
            <a:r>
              <a:rPr lang="en-AU" sz="2000"/>
              <a:t>Players receiving at or below the IPP Threshold sign a No Declared Player Form. Multiple players listed on the Form. They are declaring that they receive at or less than the IPP Threshold per games including all payments and benefits associated with playing football for the club</a:t>
            </a:r>
          </a:p>
          <a:p>
            <a:pPr algn="just"/>
            <a:endParaRPr lang="en-AU" sz="2000"/>
          </a:p>
        </p:txBody>
      </p:sp>
      <p:pic>
        <p:nvPicPr>
          <p:cNvPr id="9" name="Picture 8">
            <a:extLst>
              <a:ext uri="{FF2B5EF4-FFF2-40B4-BE49-F238E27FC236}">
                <a16:creationId xmlns:a16="http://schemas.microsoft.com/office/drawing/2014/main" id="{853BF50F-F7CF-EA7A-A531-DEE1361883CF}"/>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10" name="Rectangle 9">
            <a:extLst>
              <a:ext uri="{FF2B5EF4-FFF2-40B4-BE49-F238E27FC236}">
                <a16:creationId xmlns:a16="http://schemas.microsoft.com/office/drawing/2014/main" id="{06CF756D-EBD9-D82B-37C1-7F9EC36FCBDE}"/>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16462255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How to manage the APP? </a:t>
            </a:r>
            <a:r>
              <a:rPr lang="en-AU" sz="1800">
                <a:solidFill>
                  <a:srgbClr val="002060"/>
                </a:solidFill>
                <a:latin typeface="+mn-lt"/>
              </a:rPr>
              <a:t>continued</a:t>
            </a:r>
            <a:endParaRPr lang="en-AU" sz="2800">
              <a:solidFill>
                <a:srgbClr val="002060"/>
              </a:solidFill>
              <a:latin typeface="+mn-lt"/>
            </a:endParaRPr>
          </a:p>
        </p:txBody>
      </p:sp>
      <p:sp>
        <p:nvSpPr>
          <p:cNvPr id="3" name="Subtitle 2"/>
          <p:cNvSpPr>
            <a:spLocks noGrp="1"/>
          </p:cNvSpPr>
          <p:nvPr>
            <p:ph type="subTitle" idx="1"/>
          </p:nvPr>
        </p:nvSpPr>
        <p:spPr>
          <a:xfrm>
            <a:off x="755576" y="1340768"/>
            <a:ext cx="7560840" cy="3240360"/>
          </a:xfrm>
        </p:spPr>
        <p:txBody>
          <a:bodyPr>
            <a:normAutofit/>
          </a:bodyPr>
          <a:lstStyle/>
          <a:p>
            <a:pPr algn="l"/>
            <a:endParaRPr lang="en-AU" sz="2000"/>
          </a:p>
          <a:p>
            <a:pPr algn="l"/>
            <a:endParaRPr lang="en-AU" sz="2000"/>
          </a:p>
          <a:p>
            <a:pPr algn="l"/>
            <a:r>
              <a:rPr lang="en-AU" sz="2000"/>
              <a:t>	</a:t>
            </a:r>
          </a:p>
          <a:p>
            <a:pPr algn="l"/>
            <a:endParaRPr lang="en-AU" sz="2000"/>
          </a:p>
        </p:txBody>
      </p:sp>
      <p:sp>
        <p:nvSpPr>
          <p:cNvPr id="7" name="Rectangle 6"/>
          <p:cNvSpPr/>
          <p:nvPr/>
        </p:nvSpPr>
        <p:spPr>
          <a:xfrm>
            <a:off x="649796" y="1294436"/>
            <a:ext cx="7772400" cy="5016758"/>
          </a:xfrm>
          <a:prstGeom prst="rect">
            <a:avLst/>
          </a:prstGeom>
        </p:spPr>
        <p:txBody>
          <a:bodyPr wrap="square">
            <a:spAutoFit/>
          </a:bodyPr>
          <a:lstStyle/>
          <a:p>
            <a:pPr marL="457200" indent="-457200">
              <a:buAutoNum type="arabicPeriod" startAt="4"/>
            </a:pPr>
            <a:r>
              <a:rPr lang="en-AU" sz="2000"/>
              <a:t>Clubs complete the templated APP Budget Spreadsheet  which reflects all declared and non declared players, coaches payments and other relevant inclusions under the APP Regulations</a:t>
            </a:r>
          </a:p>
          <a:p>
            <a:pPr marL="457200" indent="-457200">
              <a:buAutoNum type="arabicPeriod" startAt="4"/>
            </a:pPr>
            <a:endParaRPr lang="en-AU" sz="2000"/>
          </a:p>
          <a:p>
            <a:pPr marL="457200" indent="-457200">
              <a:buAutoNum type="arabicPeriod" startAt="4"/>
            </a:pPr>
            <a:r>
              <a:rPr lang="en-AU" sz="2000"/>
              <a:t>Clubs can also identify any deductions applicable under APP regulations</a:t>
            </a:r>
          </a:p>
          <a:p>
            <a:pPr marL="457200" indent="-457200">
              <a:buAutoNum type="arabicPeriod" startAt="4"/>
            </a:pPr>
            <a:endParaRPr lang="en-AU" sz="2000"/>
          </a:p>
          <a:p>
            <a:pPr marL="457200" indent="-457200">
              <a:buAutoNum type="arabicPeriod" startAt="4"/>
            </a:pPr>
            <a:r>
              <a:rPr lang="en-AU" sz="2000"/>
              <a:t>The Club must lodge all declared player forms, non declared players forms and the Clubs APP Budget (in excel format) into the clubs designated APP Portal by 14 days after the clubs first game.</a:t>
            </a:r>
          </a:p>
          <a:p>
            <a:pPr marL="457200" indent="-457200">
              <a:buAutoNum type="arabicPeriod" startAt="4"/>
            </a:pPr>
            <a:endParaRPr lang="en-AU" sz="2000"/>
          </a:p>
          <a:p>
            <a:pPr marL="457200" indent="-457200">
              <a:buAutoNum type="arabicPeriod" startAt="4"/>
            </a:pPr>
            <a:r>
              <a:rPr lang="en-AU" sz="2000"/>
              <a:t>Clubs may make amendments to Player Declarations and submit additional Non declared player forms during season as new players may register at the club.</a:t>
            </a:r>
          </a:p>
          <a:p>
            <a:endParaRPr lang="en-AU" sz="2000" b="1"/>
          </a:p>
          <a:p>
            <a:endParaRPr lang="en-AU" sz="2000" b="1"/>
          </a:p>
        </p:txBody>
      </p:sp>
      <p:pic>
        <p:nvPicPr>
          <p:cNvPr id="9" name="Picture 8">
            <a:extLst>
              <a:ext uri="{FF2B5EF4-FFF2-40B4-BE49-F238E27FC236}">
                <a16:creationId xmlns:a16="http://schemas.microsoft.com/office/drawing/2014/main" id="{853BF50F-F7CF-EA7A-A531-DEE1361883CF}"/>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10" name="Rectangle 9">
            <a:extLst>
              <a:ext uri="{FF2B5EF4-FFF2-40B4-BE49-F238E27FC236}">
                <a16:creationId xmlns:a16="http://schemas.microsoft.com/office/drawing/2014/main" id="{06CF756D-EBD9-D82B-37C1-7F9EC36FCBDE}"/>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807068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How to manage the APP? </a:t>
            </a:r>
            <a:r>
              <a:rPr lang="en-AU" sz="1800">
                <a:solidFill>
                  <a:srgbClr val="002060"/>
                </a:solidFill>
                <a:latin typeface="+mn-lt"/>
              </a:rPr>
              <a:t>continued</a:t>
            </a:r>
            <a:endParaRPr lang="en-AU" sz="2800">
              <a:solidFill>
                <a:srgbClr val="002060"/>
              </a:solidFill>
              <a:latin typeface="+mn-lt"/>
            </a:endParaRPr>
          </a:p>
        </p:txBody>
      </p:sp>
      <p:sp>
        <p:nvSpPr>
          <p:cNvPr id="3" name="Subtitle 2"/>
          <p:cNvSpPr>
            <a:spLocks noGrp="1"/>
          </p:cNvSpPr>
          <p:nvPr>
            <p:ph type="subTitle" idx="1"/>
          </p:nvPr>
        </p:nvSpPr>
        <p:spPr>
          <a:xfrm>
            <a:off x="755576" y="1340768"/>
            <a:ext cx="7560840" cy="3240360"/>
          </a:xfrm>
        </p:spPr>
        <p:txBody>
          <a:bodyPr>
            <a:normAutofit/>
          </a:bodyPr>
          <a:lstStyle/>
          <a:p>
            <a:pPr algn="l"/>
            <a:endParaRPr lang="en-AU" sz="2000"/>
          </a:p>
          <a:p>
            <a:pPr algn="l"/>
            <a:endParaRPr lang="en-AU" sz="2000"/>
          </a:p>
          <a:p>
            <a:pPr algn="l"/>
            <a:r>
              <a:rPr lang="en-AU" sz="2000"/>
              <a:t>	</a:t>
            </a:r>
          </a:p>
          <a:p>
            <a:pPr algn="l"/>
            <a:endParaRPr lang="en-AU" sz="2000"/>
          </a:p>
        </p:txBody>
      </p:sp>
      <p:sp>
        <p:nvSpPr>
          <p:cNvPr id="7" name="Rectangle 6"/>
          <p:cNvSpPr/>
          <p:nvPr/>
        </p:nvSpPr>
        <p:spPr>
          <a:xfrm>
            <a:off x="649796" y="1294436"/>
            <a:ext cx="7772400" cy="5016758"/>
          </a:xfrm>
          <a:prstGeom prst="rect">
            <a:avLst/>
          </a:prstGeom>
        </p:spPr>
        <p:txBody>
          <a:bodyPr wrap="square">
            <a:spAutoFit/>
          </a:bodyPr>
          <a:lstStyle/>
          <a:p>
            <a:pPr marL="457200" indent="-457200">
              <a:buAutoNum type="arabicPeriod" startAt="8"/>
            </a:pPr>
            <a:r>
              <a:rPr lang="en-AU" sz="2000"/>
              <a:t>By October 31</a:t>
            </a:r>
            <a:r>
              <a:rPr lang="en-AU" sz="2000" baseline="30000"/>
              <a:t>st</a:t>
            </a:r>
            <a:r>
              <a:rPr lang="en-AU" sz="2000"/>
              <a:t> annually, clubs must submit their Final APP Declaration which reflects the clubs total, all inclusive payments to players, coaches etc. as required under the APP Regulations.</a:t>
            </a:r>
          </a:p>
          <a:p>
            <a:pPr marL="457200" indent="-457200">
              <a:buAutoNum type="arabicPeriod" startAt="8"/>
            </a:pPr>
            <a:endParaRPr lang="en-AU" sz="2000"/>
          </a:p>
          <a:p>
            <a:pPr marL="457200" indent="-457200">
              <a:buAutoNum type="arabicPeriod" startAt="8"/>
            </a:pPr>
            <a:r>
              <a:rPr lang="en-AU" sz="2000"/>
              <a:t>Actuals should correspond with Player Declarations, individual games played, non declared player and games played, coaches payments and any applicable deduction.</a:t>
            </a:r>
          </a:p>
          <a:p>
            <a:pPr marL="457200" indent="-457200">
              <a:buAutoNum type="arabicPeriod" startAt="8"/>
            </a:pPr>
            <a:endParaRPr lang="en-AU" sz="2000"/>
          </a:p>
          <a:p>
            <a:pPr marL="457200" indent="-457200">
              <a:buAutoNum type="arabicPeriod" startAt="8"/>
            </a:pPr>
            <a:r>
              <a:rPr lang="en-AU" sz="2000"/>
              <a:t>Budgets and Final APP Declaration MUST be submitted in the portal as an excel spreadsheet as provided for.</a:t>
            </a:r>
          </a:p>
          <a:p>
            <a:pPr marL="457200" indent="-457200">
              <a:buAutoNum type="arabicPeriod" startAt="4"/>
            </a:pPr>
            <a:endParaRPr lang="en-AU" sz="2000"/>
          </a:p>
          <a:p>
            <a:r>
              <a:rPr lang="en-AU" sz="2000" b="1"/>
              <a:t>At all times, the club shall remain responsible for correctly equating their player payments to ensure they do not breach the respective APP Cap</a:t>
            </a:r>
            <a:r>
              <a:rPr lang="en-AU" sz="2000"/>
              <a:t>.</a:t>
            </a:r>
          </a:p>
          <a:p>
            <a:endParaRPr lang="en-AU" sz="2000" b="1"/>
          </a:p>
          <a:p>
            <a:endParaRPr lang="en-AU" sz="2000" b="1"/>
          </a:p>
        </p:txBody>
      </p:sp>
      <p:pic>
        <p:nvPicPr>
          <p:cNvPr id="9" name="Picture 8">
            <a:extLst>
              <a:ext uri="{FF2B5EF4-FFF2-40B4-BE49-F238E27FC236}">
                <a16:creationId xmlns:a16="http://schemas.microsoft.com/office/drawing/2014/main" id="{853BF50F-F7CF-EA7A-A531-DEE1361883CF}"/>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10" name="Rectangle 9">
            <a:extLst>
              <a:ext uri="{FF2B5EF4-FFF2-40B4-BE49-F238E27FC236}">
                <a16:creationId xmlns:a16="http://schemas.microsoft.com/office/drawing/2014/main" id="{06CF756D-EBD9-D82B-37C1-7F9EC36FCBDE}"/>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25529626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B5C3CF-62CD-34D4-CF79-CD73F0E48FB1}"/>
              </a:ext>
            </a:extLst>
          </p:cNvPr>
          <p:cNvSpPr/>
          <p:nvPr/>
        </p:nvSpPr>
        <p:spPr>
          <a:xfrm>
            <a:off x="575556" y="3424932"/>
            <a:ext cx="8172908" cy="1938992"/>
          </a:xfrm>
          <a:prstGeom prst="rect">
            <a:avLst/>
          </a:prstGeom>
        </p:spPr>
        <p:txBody>
          <a:bodyPr wrap="square">
            <a:spAutoFit/>
          </a:bodyPr>
          <a:lstStyle/>
          <a:p>
            <a:r>
              <a:rPr lang="en-AU" sz="6000">
                <a:solidFill>
                  <a:srgbClr val="002060"/>
                </a:solidFill>
                <a:latin typeface="Franklin Gothic Demi Cond" panose="020B0706030402020204" pitchFamily="34" charset="0"/>
              </a:rPr>
              <a:t>Allowable Player Payments FAQ’s</a:t>
            </a:r>
          </a:p>
        </p:txBody>
      </p:sp>
      <p:pic>
        <p:nvPicPr>
          <p:cNvPr id="3" name="Picture 2" descr="Logo&#10;&#10;Description automatically generated">
            <a:extLst>
              <a:ext uri="{FF2B5EF4-FFF2-40B4-BE49-F238E27FC236}">
                <a16:creationId xmlns:a16="http://schemas.microsoft.com/office/drawing/2014/main" id="{FB1A53A9-10DF-C90E-1771-7B5881677D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1009223"/>
            <a:ext cx="2709929" cy="2210570"/>
          </a:xfrm>
          <a:prstGeom prst="rect">
            <a:avLst/>
          </a:prstGeom>
        </p:spPr>
      </p:pic>
    </p:spTree>
    <p:extLst>
      <p:ext uri="{BB962C8B-B14F-4D97-AF65-F5344CB8AC3E}">
        <p14:creationId xmlns:p14="http://schemas.microsoft.com/office/powerpoint/2010/main" val="1168462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Does every player have to Sign a Player Declaration?</a:t>
            </a:r>
          </a:p>
        </p:txBody>
      </p:sp>
      <p:sp>
        <p:nvSpPr>
          <p:cNvPr id="3" name="Subtitle 2"/>
          <p:cNvSpPr>
            <a:spLocks noGrp="1"/>
          </p:cNvSpPr>
          <p:nvPr>
            <p:ph type="subTitle" idx="1"/>
          </p:nvPr>
        </p:nvSpPr>
        <p:spPr>
          <a:xfrm>
            <a:off x="789348" y="1268760"/>
            <a:ext cx="7560840" cy="3240360"/>
          </a:xfrm>
        </p:spPr>
        <p:txBody>
          <a:bodyPr>
            <a:normAutofit fontScale="85000" lnSpcReduction="20000"/>
          </a:bodyPr>
          <a:lstStyle/>
          <a:p>
            <a:pPr marL="342900" indent="-342900" algn="just">
              <a:buFontTx/>
              <a:buChar char="-"/>
            </a:pPr>
            <a:r>
              <a:rPr lang="en-AU" sz="2200" dirty="0">
                <a:solidFill>
                  <a:schemeClr val="tx1"/>
                </a:solidFill>
              </a:rPr>
              <a:t>No</a:t>
            </a:r>
          </a:p>
          <a:p>
            <a:pPr marL="342900" indent="-342900" algn="just">
              <a:buFontTx/>
              <a:buChar char="-"/>
            </a:pPr>
            <a:r>
              <a:rPr lang="en-AU" sz="2200" dirty="0">
                <a:solidFill>
                  <a:schemeClr val="tx1"/>
                </a:solidFill>
              </a:rPr>
              <a:t>The Region will set an Individual Player Payment (IPP) threshold annually by </a:t>
            </a:r>
            <a:r>
              <a:rPr lang="en-AU" sz="2200" u="sng" dirty="0">
                <a:solidFill>
                  <a:schemeClr val="tx1"/>
                </a:solidFill>
              </a:rPr>
              <a:t>August 31</a:t>
            </a:r>
            <a:r>
              <a:rPr lang="en-AU" sz="2200" u="sng" baseline="30000" dirty="0">
                <a:solidFill>
                  <a:schemeClr val="tx1"/>
                </a:solidFill>
              </a:rPr>
              <a:t>st</a:t>
            </a:r>
            <a:r>
              <a:rPr lang="en-AU" sz="2200" u="sng" dirty="0">
                <a:solidFill>
                  <a:schemeClr val="tx1"/>
                </a:solidFill>
              </a:rPr>
              <a:t>  </a:t>
            </a:r>
            <a:r>
              <a:rPr lang="en-AU" sz="2200" dirty="0">
                <a:solidFill>
                  <a:schemeClr val="tx1"/>
                </a:solidFill>
              </a:rPr>
              <a:t>each year for the following season. (AFL GF $100.00)</a:t>
            </a:r>
          </a:p>
          <a:p>
            <a:pPr marL="342900" indent="-342900" algn="just">
              <a:buFontTx/>
              <a:buChar char="-"/>
            </a:pPr>
            <a:endParaRPr lang="en-AU" sz="2200" dirty="0">
              <a:solidFill>
                <a:schemeClr val="tx1"/>
              </a:solidFill>
            </a:endParaRPr>
          </a:p>
          <a:p>
            <a:pPr marL="342900" indent="-342900" algn="just">
              <a:buFontTx/>
              <a:buChar char="-"/>
            </a:pPr>
            <a:r>
              <a:rPr lang="en-AU" sz="2200" dirty="0">
                <a:solidFill>
                  <a:schemeClr val="tx1"/>
                </a:solidFill>
              </a:rPr>
              <a:t>Players receiving payments below the IPP are not required to have an Individual Player Declaration but the payments are still included in the APP and these Players must sign the Non Declared Player Summary</a:t>
            </a:r>
          </a:p>
          <a:p>
            <a:pPr marL="342900" indent="-342900" algn="just">
              <a:buFontTx/>
              <a:buChar char="-"/>
            </a:pPr>
            <a:endParaRPr lang="en-AU" sz="2200" dirty="0">
              <a:solidFill>
                <a:schemeClr val="tx1"/>
              </a:solidFill>
            </a:endParaRPr>
          </a:p>
          <a:p>
            <a:pPr marL="342900" indent="-342900" algn="just">
              <a:buFontTx/>
              <a:buChar char="-"/>
            </a:pPr>
            <a:r>
              <a:rPr lang="en-AU" sz="2200" dirty="0">
                <a:solidFill>
                  <a:schemeClr val="tx1"/>
                </a:solidFill>
              </a:rPr>
              <a:t>All Players receiving payments above the IPP are required to sign a player declaration </a:t>
            </a:r>
          </a:p>
          <a:p>
            <a:pPr algn="just"/>
            <a:endParaRPr lang="en-AU" sz="2000" dirty="0"/>
          </a:p>
          <a:p>
            <a:pPr marL="800100" lvl="1" indent="-342900" algn="l">
              <a:buFontTx/>
              <a:buChar char="-"/>
            </a:pPr>
            <a:endParaRPr lang="en-AU" sz="1600" dirty="0"/>
          </a:p>
          <a:p>
            <a:pPr marL="800100" lvl="1" indent="-342900" algn="l">
              <a:buFontTx/>
              <a:buChar char="-"/>
            </a:pPr>
            <a:endParaRPr lang="en-AU" sz="1600" dirty="0"/>
          </a:p>
        </p:txBody>
      </p:sp>
      <p:pic>
        <p:nvPicPr>
          <p:cNvPr id="10" name="Picture 9">
            <a:extLst>
              <a:ext uri="{FF2B5EF4-FFF2-40B4-BE49-F238E27FC236}">
                <a16:creationId xmlns:a16="http://schemas.microsoft.com/office/drawing/2014/main" id="{2B9CE49C-7A5B-12C1-1046-8716595EF7B3}"/>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11" name="Rectangle 10">
            <a:extLst>
              <a:ext uri="{FF2B5EF4-FFF2-40B4-BE49-F238E27FC236}">
                <a16:creationId xmlns:a16="http://schemas.microsoft.com/office/drawing/2014/main" id="{FF1CA610-D86F-CF76-6509-0AC3DBE068E5}"/>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3555862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B5C3CF-62CD-34D4-CF79-CD73F0E48FB1}"/>
              </a:ext>
            </a:extLst>
          </p:cNvPr>
          <p:cNvSpPr/>
          <p:nvPr/>
        </p:nvSpPr>
        <p:spPr>
          <a:xfrm>
            <a:off x="575556" y="3424932"/>
            <a:ext cx="8172908" cy="1938992"/>
          </a:xfrm>
          <a:prstGeom prst="rect">
            <a:avLst/>
          </a:prstGeom>
        </p:spPr>
        <p:txBody>
          <a:bodyPr wrap="square">
            <a:spAutoFit/>
          </a:bodyPr>
          <a:lstStyle/>
          <a:p>
            <a:r>
              <a:rPr lang="en-AU" sz="6000">
                <a:solidFill>
                  <a:srgbClr val="002060"/>
                </a:solidFill>
                <a:latin typeface="Franklin Gothic Demi Cond" panose="020B0706030402020204" pitchFamily="34" charset="0"/>
              </a:rPr>
              <a:t>Objectives of the CCSP Best Practice Training </a:t>
            </a:r>
          </a:p>
        </p:txBody>
      </p:sp>
      <p:pic>
        <p:nvPicPr>
          <p:cNvPr id="3" name="Picture 2" descr="Logo&#10;&#10;Description automatically generated">
            <a:extLst>
              <a:ext uri="{FF2B5EF4-FFF2-40B4-BE49-F238E27FC236}">
                <a16:creationId xmlns:a16="http://schemas.microsoft.com/office/drawing/2014/main" id="{FB1A53A9-10DF-C90E-1771-7B5881677D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1009223"/>
            <a:ext cx="2709929" cy="2210570"/>
          </a:xfrm>
          <a:prstGeom prst="rect">
            <a:avLst/>
          </a:prstGeom>
        </p:spPr>
      </p:pic>
    </p:spTree>
    <p:extLst>
      <p:ext uri="{BB962C8B-B14F-4D97-AF65-F5344CB8AC3E}">
        <p14:creationId xmlns:p14="http://schemas.microsoft.com/office/powerpoint/2010/main" val="4140169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ctrTitle"/>
          </p:nvPr>
        </p:nvSpPr>
        <p:spPr>
          <a:xfrm>
            <a:off x="683568" y="548681"/>
            <a:ext cx="7772400" cy="720079"/>
          </a:xfrm>
        </p:spPr>
        <p:txBody>
          <a:bodyPr>
            <a:normAutofit/>
          </a:bodyPr>
          <a:lstStyle/>
          <a:p>
            <a:pPr algn="l"/>
            <a:r>
              <a:rPr lang="en-AU" sz="2800" dirty="0">
                <a:solidFill>
                  <a:srgbClr val="002060"/>
                </a:solidFill>
                <a:latin typeface="Franklin Gothic Demi Cond" panose="020B0706030402020204" pitchFamily="34" charset="0"/>
              </a:rPr>
              <a:t>The Player Declaration</a:t>
            </a:r>
          </a:p>
        </p:txBody>
      </p:sp>
      <p:pic>
        <p:nvPicPr>
          <p:cNvPr id="2" name="Picture 1">
            <a:extLst>
              <a:ext uri="{FF2B5EF4-FFF2-40B4-BE49-F238E27FC236}">
                <a16:creationId xmlns:a16="http://schemas.microsoft.com/office/drawing/2014/main" id="{E4FBE33F-77A5-4752-B8A3-A8E8B10C5127}"/>
              </a:ext>
            </a:extLst>
          </p:cNvPr>
          <p:cNvPicPr>
            <a:picLocks noChangeAspect="1"/>
          </p:cNvPicPr>
          <p:nvPr/>
        </p:nvPicPr>
        <p:blipFill rotWithShape="1">
          <a:blip r:embed="rId2"/>
          <a:srcRect t="12633"/>
          <a:stretch/>
        </p:blipFill>
        <p:spPr>
          <a:xfrm>
            <a:off x="3924728" y="548681"/>
            <a:ext cx="4758838" cy="6125698"/>
          </a:xfrm>
          <a:prstGeom prst="rect">
            <a:avLst/>
          </a:prstGeom>
        </p:spPr>
      </p:pic>
    </p:spTree>
    <p:extLst>
      <p:ext uri="{BB962C8B-B14F-4D97-AF65-F5344CB8AC3E}">
        <p14:creationId xmlns:p14="http://schemas.microsoft.com/office/powerpoint/2010/main" val="32228256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Non Declared Player Summary</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24743"/>
            <a:ext cx="8064896" cy="35802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4A0BAB8E-6386-CD0D-EB5F-3C80DA0EAF18}"/>
              </a:ext>
            </a:extLst>
          </p:cNvPr>
          <p:cNvPicPr>
            <a:picLocks noChangeAspect="1"/>
          </p:cNvPicPr>
          <p:nvPr/>
        </p:nvPicPr>
        <p:blipFill rotWithShape="1">
          <a:blip r:embed="rId3">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4" name="Rectangle 3">
            <a:extLst>
              <a:ext uri="{FF2B5EF4-FFF2-40B4-BE49-F238E27FC236}">
                <a16:creationId xmlns:a16="http://schemas.microsoft.com/office/drawing/2014/main" id="{0D80F1A5-318E-9122-4202-4779FD7B2593}"/>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3541058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Non Declared Player Summary</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3266" y="1340768"/>
            <a:ext cx="6968211" cy="331105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BC22AFF3-FD6D-3E1E-E7D9-049E66EC20EC}"/>
              </a:ext>
            </a:extLst>
          </p:cNvPr>
          <p:cNvPicPr>
            <a:picLocks noChangeAspect="1"/>
          </p:cNvPicPr>
          <p:nvPr/>
        </p:nvPicPr>
        <p:blipFill rotWithShape="1">
          <a:blip r:embed="rId3">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4" name="Rectangle 3">
            <a:extLst>
              <a:ext uri="{FF2B5EF4-FFF2-40B4-BE49-F238E27FC236}">
                <a16:creationId xmlns:a16="http://schemas.microsoft.com/office/drawing/2014/main" id="{CB89968F-CB22-DD0A-3D02-FD1954E73503}"/>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10145053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APP Player Payment Budget/Final Declaration</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124744"/>
            <a:ext cx="8064896" cy="36099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3B0486D8-DBDE-9E1D-2126-778F1D654580}"/>
              </a:ext>
            </a:extLst>
          </p:cNvPr>
          <p:cNvPicPr>
            <a:picLocks noChangeAspect="1"/>
          </p:cNvPicPr>
          <p:nvPr/>
        </p:nvPicPr>
        <p:blipFill rotWithShape="1">
          <a:blip r:embed="rId3">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4" name="Rectangle 3">
            <a:extLst>
              <a:ext uri="{FF2B5EF4-FFF2-40B4-BE49-F238E27FC236}">
                <a16:creationId xmlns:a16="http://schemas.microsoft.com/office/drawing/2014/main" id="{2F123E2C-581F-DC61-68A2-BB534E08FE71}"/>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36330886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297721"/>
            <a:ext cx="5196400" cy="6227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7368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fontScale="90000"/>
          </a:bodyPr>
          <a:lstStyle/>
          <a:p>
            <a:pPr algn="l"/>
            <a:r>
              <a:rPr lang="en-AU" sz="2800">
                <a:solidFill>
                  <a:srgbClr val="002060"/>
                </a:solidFill>
                <a:latin typeface="Franklin Gothic Demi Cond" panose="020B0706030402020204" pitchFamily="34" charset="0"/>
              </a:rPr>
              <a:t>How are Non Playing, Playing, Co-Coaching and Assistant Coach payments to be managed?</a:t>
            </a:r>
          </a:p>
        </p:txBody>
      </p:sp>
      <p:sp>
        <p:nvSpPr>
          <p:cNvPr id="3" name="Subtitle 2"/>
          <p:cNvSpPr>
            <a:spLocks noGrp="1"/>
          </p:cNvSpPr>
          <p:nvPr>
            <p:ph type="subTitle" idx="1"/>
          </p:nvPr>
        </p:nvSpPr>
        <p:spPr>
          <a:xfrm>
            <a:off x="755576" y="1340768"/>
            <a:ext cx="7560840" cy="3240360"/>
          </a:xfrm>
        </p:spPr>
        <p:txBody>
          <a:bodyPr>
            <a:normAutofit/>
          </a:bodyPr>
          <a:lstStyle/>
          <a:p>
            <a:pPr algn="l"/>
            <a:endParaRPr lang="en-AU" sz="2000"/>
          </a:p>
          <a:p>
            <a:pPr algn="l"/>
            <a:endParaRPr lang="en-AU" sz="2000"/>
          </a:p>
          <a:p>
            <a:pPr algn="l"/>
            <a:endParaRPr lang="en-AU" sz="2000"/>
          </a:p>
          <a:p>
            <a:pPr algn="l"/>
            <a:endParaRPr lang="en-AU" sz="2000"/>
          </a:p>
        </p:txBody>
      </p:sp>
      <p:sp>
        <p:nvSpPr>
          <p:cNvPr id="10" name="TextBox 9">
            <a:extLst>
              <a:ext uri="{FF2B5EF4-FFF2-40B4-BE49-F238E27FC236}">
                <a16:creationId xmlns:a16="http://schemas.microsoft.com/office/drawing/2014/main" id="{E781AE34-BB18-14A5-D862-68B4E34F717A}"/>
              </a:ext>
            </a:extLst>
          </p:cNvPr>
          <p:cNvSpPr txBox="1"/>
          <p:nvPr/>
        </p:nvSpPr>
        <p:spPr>
          <a:xfrm>
            <a:off x="503548" y="1497074"/>
            <a:ext cx="8064896" cy="2862322"/>
          </a:xfrm>
          <a:prstGeom prst="rect">
            <a:avLst/>
          </a:prstGeom>
          <a:noFill/>
        </p:spPr>
        <p:txBody>
          <a:bodyPr wrap="square">
            <a:spAutoFit/>
          </a:bodyPr>
          <a:lstStyle/>
          <a:p>
            <a:pPr marL="342900" indent="-342900" algn="just">
              <a:buFontTx/>
              <a:buChar char="-"/>
            </a:pPr>
            <a:r>
              <a:rPr lang="en-AU" sz="2000"/>
              <a:t>Non-Playing Coaching payments are excluded in the APP</a:t>
            </a:r>
          </a:p>
          <a:p>
            <a:pPr marL="342900" indent="-342900" algn="just">
              <a:buFontTx/>
              <a:buChar char="-"/>
            </a:pPr>
            <a:endParaRPr lang="en-AU" sz="2000"/>
          </a:p>
          <a:p>
            <a:pPr marL="342900" indent="-342900" algn="just">
              <a:buFontTx/>
              <a:buChar char="-"/>
            </a:pPr>
            <a:r>
              <a:rPr lang="en-AU" sz="2000"/>
              <a:t>Playing Coaches are included in the APP calculations</a:t>
            </a:r>
          </a:p>
          <a:p>
            <a:pPr marL="800100" lvl="1" indent="-342900" algn="just">
              <a:buFontTx/>
              <a:buChar char="-"/>
            </a:pPr>
            <a:r>
              <a:rPr lang="en-US" sz="2000"/>
              <a:t>Payments to a playing coach, to a maximum of $20,000 may be excluded from the calculation of the Club's Player Payments. </a:t>
            </a:r>
          </a:p>
          <a:p>
            <a:pPr marL="800100" lvl="1" indent="-342900" algn="just">
              <a:buFontTx/>
              <a:buChar char="-"/>
            </a:pPr>
            <a:r>
              <a:rPr lang="en-US" sz="2000"/>
              <a:t>For example, playing coach is paid </a:t>
            </a:r>
          </a:p>
          <a:p>
            <a:pPr marL="1257300" lvl="2" indent="-342900" algn="just">
              <a:buFontTx/>
              <a:buChar char="-"/>
            </a:pPr>
            <a:r>
              <a:rPr lang="en-AU" sz="2000" i="1"/>
              <a:t>$30,000 Coach payments is $15,000 included and $15,000 excluded</a:t>
            </a:r>
          </a:p>
          <a:p>
            <a:pPr marL="1257300" lvl="2" indent="-342900" algn="just">
              <a:buFontTx/>
              <a:buChar char="-"/>
            </a:pPr>
            <a:r>
              <a:rPr lang="en-AU" sz="2000" i="1"/>
              <a:t>$50,000 Coach is $30,000 included and $20,000 excluded</a:t>
            </a:r>
          </a:p>
        </p:txBody>
      </p:sp>
      <p:sp>
        <p:nvSpPr>
          <p:cNvPr id="7" name="TextBox 6">
            <a:extLst>
              <a:ext uri="{FF2B5EF4-FFF2-40B4-BE49-F238E27FC236}">
                <a16:creationId xmlns:a16="http://schemas.microsoft.com/office/drawing/2014/main" id="{8CCD0E19-7381-34DF-8B4B-3A3C7EA34A8D}"/>
              </a:ext>
            </a:extLst>
          </p:cNvPr>
          <p:cNvSpPr txBox="1"/>
          <p:nvPr/>
        </p:nvSpPr>
        <p:spPr>
          <a:xfrm>
            <a:off x="451930" y="4565967"/>
            <a:ext cx="8235675" cy="1015663"/>
          </a:xfrm>
          <a:prstGeom prst="rect">
            <a:avLst/>
          </a:prstGeom>
          <a:noFill/>
        </p:spPr>
        <p:txBody>
          <a:bodyPr wrap="square">
            <a:spAutoFit/>
          </a:bodyPr>
          <a:lstStyle/>
          <a:p>
            <a:pPr marL="342900" indent="-342900" algn="just">
              <a:buFontTx/>
              <a:buChar char="-"/>
            </a:pPr>
            <a:r>
              <a:rPr lang="en-AU" sz="2000"/>
              <a:t>Playing Coaches payments are calculated by combining any playing and coaching amounts and are not considered separately in the calculations of the excluded percentage</a:t>
            </a:r>
          </a:p>
        </p:txBody>
      </p:sp>
      <p:pic>
        <p:nvPicPr>
          <p:cNvPr id="5" name="Picture 4">
            <a:extLst>
              <a:ext uri="{FF2B5EF4-FFF2-40B4-BE49-F238E27FC236}">
                <a16:creationId xmlns:a16="http://schemas.microsoft.com/office/drawing/2014/main" id="{8688BF2A-CDD3-7F6C-E334-9CEE02C911DC}"/>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9" name="Rectangle 8">
            <a:extLst>
              <a:ext uri="{FF2B5EF4-FFF2-40B4-BE49-F238E27FC236}">
                <a16:creationId xmlns:a16="http://schemas.microsoft.com/office/drawing/2014/main" id="{3B0D81AC-CEEA-5351-C814-7E3897602A16}"/>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15087974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fontScale="90000"/>
          </a:bodyPr>
          <a:lstStyle/>
          <a:p>
            <a:pPr algn="l"/>
            <a:r>
              <a:rPr lang="en-AU" sz="2800">
                <a:solidFill>
                  <a:srgbClr val="002060"/>
                </a:solidFill>
                <a:latin typeface="Franklin Gothic Demi Cond" panose="020B0706030402020204" pitchFamily="34" charset="0"/>
              </a:rPr>
              <a:t>How are Non Playing, Playing, Co-Coaching and Assistant Coach payments to be managed?</a:t>
            </a:r>
          </a:p>
        </p:txBody>
      </p:sp>
      <p:sp>
        <p:nvSpPr>
          <p:cNvPr id="3" name="Subtitle 2"/>
          <p:cNvSpPr>
            <a:spLocks noGrp="1"/>
          </p:cNvSpPr>
          <p:nvPr>
            <p:ph type="subTitle" idx="1"/>
          </p:nvPr>
        </p:nvSpPr>
        <p:spPr>
          <a:xfrm>
            <a:off x="755576" y="1340768"/>
            <a:ext cx="7560840" cy="3240360"/>
          </a:xfrm>
        </p:spPr>
        <p:txBody>
          <a:bodyPr>
            <a:normAutofit/>
          </a:bodyPr>
          <a:lstStyle/>
          <a:p>
            <a:pPr algn="l"/>
            <a:endParaRPr lang="en-AU" sz="2000"/>
          </a:p>
          <a:p>
            <a:pPr algn="l"/>
            <a:endParaRPr lang="en-AU" sz="2000"/>
          </a:p>
          <a:p>
            <a:pPr algn="l"/>
            <a:endParaRPr lang="en-AU" sz="2000"/>
          </a:p>
          <a:p>
            <a:pPr algn="l"/>
            <a:endParaRPr lang="en-AU" sz="2000"/>
          </a:p>
        </p:txBody>
      </p:sp>
      <p:sp>
        <p:nvSpPr>
          <p:cNvPr id="10" name="TextBox 9">
            <a:extLst>
              <a:ext uri="{FF2B5EF4-FFF2-40B4-BE49-F238E27FC236}">
                <a16:creationId xmlns:a16="http://schemas.microsoft.com/office/drawing/2014/main" id="{E781AE34-BB18-14A5-D862-68B4E34F717A}"/>
              </a:ext>
            </a:extLst>
          </p:cNvPr>
          <p:cNvSpPr txBox="1"/>
          <p:nvPr/>
        </p:nvSpPr>
        <p:spPr>
          <a:xfrm>
            <a:off x="503548" y="1383951"/>
            <a:ext cx="8064896" cy="3785652"/>
          </a:xfrm>
          <a:prstGeom prst="rect">
            <a:avLst/>
          </a:prstGeom>
          <a:noFill/>
        </p:spPr>
        <p:txBody>
          <a:bodyPr wrap="square">
            <a:spAutoFit/>
          </a:bodyPr>
          <a:lstStyle/>
          <a:p>
            <a:pPr marL="342900" indent="-342900" algn="just">
              <a:buFontTx/>
              <a:buChar char="-"/>
            </a:pPr>
            <a:r>
              <a:rPr lang="en-AU" sz="2000"/>
              <a:t>Co-Coaches where at least one is playing their payment will be included in the APP as follows;</a:t>
            </a:r>
          </a:p>
          <a:p>
            <a:pPr marL="742950" lvl="1" indent="-285750" algn="just">
              <a:buFontTx/>
              <a:buChar char="-"/>
            </a:pPr>
            <a:r>
              <a:rPr lang="en-AU" sz="2000"/>
              <a:t>50% to a maximum of $10,000 may be excluded from APP calculation for the playing co-coach</a:t>
            </a:r>
          </a:p>
          <a:p>
            <a:pPr marL="742950" lvl="1" indent="-285750" algn="just">
              <a:buFontTx/>
              <a:buChar char="-"/>
            </a:pPr>
            <a:r>
              <a:rPr lang="en-AU" sz="2000"/>
              <a:t>The rule only allows for two co-coaches, seek clarification for any alternative by a ruling under 8(d)</a:t>
            </a:r>
          </a:p>
          <a:p>
            <a:pPr marL="742950" lvl="1" indent="-285750" algn="just">
              <a:buFontTx/>
              <a:buChar char="-"/>
            </a:pPr>
            <a:endParaRPr lang="en-AU" sz="2000" i="1">
              <a:solidFill>
                <a:srgbClr val="FF0000"/>
              </a:solidFill>
            </a:endParaRPr>
          </a:p>
          <a:p>
            <a:pPr lvl="1" algn="just"/>
            <a:r>
              <a:rPr lang="en-US" sz="2000" i="1"/>
              <a:t>Example, if a playing coach and non-playing coach are paid $15,000 each, then $7,500 of the playing coach payment would not be a Player Payment and would not be included in the calculation</a:t>
            </a:r>
            <a:endParaRPr lang="en-AU" sz="2000" i="1"/>
          </a:p>
          <a:p>
            <a:pPr marL="342900" indent="-342900" algn="just">
              <a:buFontTx/>
              <a:buChar char="-"/>
            </a:pPr>
            <a:endParaRPr lang="en-AU" sz="2000">
              <a:solidFill>
                <a:srgbClr val="FF0000"/>
              </a:solidFill>
            </a:endParaRPr>
          </a:p>
          <a:p>
            <a:pPr marL="342900" indent="-342900" algn="just">
              <a:buFontTx/>
              <a:buChar char="-"/>
            </a:pPr>
            <a:r>
              <a:rPr lang="en-AU" sz="2000"/>
              <a:t>All payments to Playing Assistants are included in the APP</a:t>
            </a:r>
          </a:p>
        </p:txBody>
      </p:sp>
      <p:pic>
        <p:nvPicPr>
          <p:cNvPr id="5" name="Picture 4">
            <a:extLst>
              <a:ext uri="{FF2B5EF4-FFF2-40B4-BE49-F238E27FC236}">
                <a16:creationId xmlns:a16="http://schemas.microsoft.com/office/drawing/2014/main" id="{136907D4-98E1-C1A6-FD35-A57082F5EE83}"/>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7" name="Rectangle 6">
            <a:extLst>
              <a:ext uri="{FF2B5EF4-FFF2-40B4-BE49-F238E27FC236}">
                <a16:creationId xmlns:a16="http://schemas.microsoft.com/office/drawing/2014/main" id="{33747D62-1BAF-8EB8-2505-DE7851A9B688}"/>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40276814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fontScale="90000"/>
          </a:bodyPr>
          <a:lstStyle/>
          <a:p>
            <a:pPr algn="l"/>
            <a:r>
              <a:rPr lang="en-AU" sz="2800">
                <a:solidFill>
                  <a:srgbClr val="002060"/>
                </a:solidFill>
                <a:latin typeface="Franklin Gothic Demi Cond" panose="020B0706030402020204" pitchFamily="34" charset="0"/>
              </a:rPr>
              <a:t>How are Non Playing, Playing, Co-Coaching and Assistant Coach payments to be managed?</a:t>
            </a:r>
          </a:p>
        </p:txBody>
      </p:sp>
      <p:sp>
        <p:nvSpPr>
          <p:cNvPr id="3" name="Subtitle 2"/>
          <p:cNvSpPr>
            <a:spLocks noGrp="1"/>
          </p:cNvSpPr>
          <p:nvPr>
            <p:ph type="subTitle" idx="1"/>
          </p:nvPr>
        </p:nvSpPr>
        <p:spPr>
          <a:xfrm>
            <a:off x="755576" y="1340768"/>
            <a:ext cx="7700392" cy="4032448"/>
          </a:xfrm>
        </p:spPr>
        <p:txBody>
          <a:bodyPr>
            <a:normAutofit lnSpcReduction="10000"/>
          </a:bodyPr>
          <a:lstStyle/>
          <a:p>
            <a:pPr algn="l"/>
            <a:endParaRPr lang="en-AU" sz="2000"/>
          </a:p>
          <a:p>
            <a:pPr algn="l"/>
            <a:endParaRPr lang="en-AU" sz="2000"/>
          </a:p>
          <a:p>
            <a:pPr algn="l"/>
            <a:endParaRPr lang="en-AU" sz="2000"/>
          </a:p>
          <a:p>
            <a:pPr algn="l"/>
            <a:endParaRPr lang="en-AU" sz="2000"/>
          </a:p>
          <a:p>
            <a:pPr algn="l"/>
            <a:r>
              <a:rPr lang="en-US" sz="2000">
                <a:solidFill>
                  <a:schemeClr val="tx1"/>
                </a:solidFill>
              </a:rPr>
              <a:t>All payments to the coach must be specifically detailed in the Player Declaration and the Declarations lodged by the Club under Rule 4(a); </a:t>
            </a:r>
          </a:p>
          <a:p>
            <a:pPr algn="l"/>
            <a:endParaRPr lang="en-US" sz="2000">
              <a:solidFill>
                <a:schemeClr val="tx1"/>
              </a:solidFill>
            </a:endParaRPr>
          </a:p>
          <a:p>
            <a:pPr algn="l"/>
            <a:r>
              <a:rPr lang="en-US" sz="2000">
                <a:solidFill>
                  <a:schemeClr val="tx1"/>
                </a:solidFill>
              </a:rPr>
              <a:t>The relevant playing coach or other team coach must hold a current AFL Coaching Accreditation; </a:t>
            </a:r>
          </a:p>
          <a:p>
            <a:pPr algn="l"/>
            <a:endParaRPr lang="en-US" sz="2000">
              <a:solidFill>
                <a:schemeClr val="tx1"/>
              </a:solidFill>
            </a:endParaRPr>
          </a:p>
          <a:p>
            <a:pPr algn="l"/>
            <a:r>
              <a:rPr lang="en-US" sz="2000">
                <a:solidFill>
                  <a:schemeClr val="tx1"/>
                </a:solidFill>
              </a:rPr>
              <a:t>The relevant playing coach or other team coach is specifically identified on the team sheet for the relevant Match to which the payment applies. </a:t>
            </a:r>
            <a:endParaRPr lang="en-AU" sz="2000">
              <a:solidFill>
                <a:schemeClr val="tx1"/>
              </a:solidFill>
            </a:endParaRPr>
          </a:p>
        </p:txBody>
      </p:sp>
      <p:sp>
        <p:nvSpPr>
          <p:cNvPr id="10" name="TextBox 9">
            <a:extLst>
              <a:ext uri="{FF2B5EF4-FFF2-40B4-BE49-F238E27FC236}">
                <a16:creationId xmlns:a16="http://schemas.microsoft.com/office/drawing/2014/main" id="{E781AE34-BB18-14A5-D862-68B4E34F717A}"/>
              </a:ext>
            </a:extLst>
          </p:cNvPr>
          <p:cNvSpPr txBox="1"/>
          <p:nvPr/>
        </p:nvSpPr>
        <p:spPr>
          <a:xfrm>
            <a:off x="683568" y="1383951"/>
            <a:ext cx="7884876" cy="1323439"/>
          </a:xfrm>
          <a:prstGeom prst="rect">
            <a:avLst/>
          </a:prstGeom>
          <a:noFill/>
        </p:spPr>
        <p:txBody>
          <a:bodyPr wrap="square">
            <a:spAutoFit/>
          </a:bodyPr>
          <a:lstStyle/>
          <a:p>
            <a:pPr algn="just"/>
            <a:r>
              <a:rPr lang="en-AU" sz="2000" b="1"/>
              <a:t>Players who Coach a Reserves or oldest Underage Team within the club up to $3,000 may be excluded from APP, must be included on the Player Declaration</a:t>
            </a:r>
          </a:p>
          <a:p>
            <a:pPr marL="342900" indent="-342900" algn="just">
              <a:buFontTx/>
              <a:buChar char="-"/>
            </a:pPr>
            <a:endParaRPr lang="en-AU" sz="2000" b="1">
              <a:solidFill>
                <a:srgbClr val="FF0000"/>
              </a:solidFill>
            </a:endParaRPr>
          </a:p>
        </p:txBody>
      </p:sp>
      <p:pic>
        <p:nvPicPr>
          <p:cNvPr id="5" name="Picture 4">
            <a:extLst>
              <a:ext uri="{FF2B5EF4-FFF2-40B4-BE49-F238E27FC236}">
                <a16:creationId xmlns:a16="http://schemas.microsoft.com/office/drawing/2014/main" id="{136907D4-98E1-C1A6-FD35-A57082F5EE83}"/>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7" name="Rectangle 6">
            <a:extLst>
              <a:ext uri="{FF2B5EF4-FFF2-40B4-BE49-F238E27FC236}">
                <a16:creationId xmlns:a16="http://schemas.microsoft.com/office/drawing/2014/main" id="{33747D62-1BAF-8EB8-2505-DE7851A9B688}"/>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36201896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fontScale="90000"/>
          </a:bodyPr>
          <a:lstStyle/>
          <a:p>
            <a:pPr algn="l"/>
            <a:r>
              <a:rPr lang="en-AU" sz="2800">
                <a:solidFill>
                  <a:srgbClr val="002060"/>
                </a:solidFill>
                <a:latin typeface="Franklin Gothic Demi Cond" panose="020B0706030402020204" pitchFamily="34" charset="0"/>
              </a:rPr>
              <a:t>How are Non Playing, Playing, Co-Coaching and Assistant Coach payments to be managed?</a:t>
            </a:r>
          </a:p>
        </p:txBody>
      </p:sp>
      <p:sp>
        <p:nvSpPr>
          <p:cNvPr id="3" name="Subtitle 2"/>
          <p:cNvSpPr>
            <a:spLocks noGrp="1"/>
          </p:cNvSpPr>
          <p:nvPr>
            <p:ph type="subTitle" idx="1"/>
          </p:nvPr>
        </p:nvSpPr>
        <p:spPr>
          <a:xfrm>
            <a:off x="755576" y="1340768"/>
            <a:ext cx="7560840" cy="3240360"/>
          </a:xfrm>
        </p:spPr>
        <p:txBody>
          <a:bodyPr>
            <a:normAutofit/>
          </a:bodyPr>
          <a:lstStyle/>
          <a:p>
            <a:pPr algn="l"/>
            <a:endParaRPr lang="en-AU" sz="2000"/>
          </a:p>
          <a:p>
            <a:pPr algn="l"/>
            <a:endParaRPr lang="en-AU" sz="2000"/>
          </a:p>
          <a:p>
            <a:pPr algn="l"/>
            <a:endParaRPr lang="en-AU" sz="2000"/>
          </a:p>
          <a:p>
            <a:pPr algn="l"/>
            <a:endParaRPr lang="en-AU" sz="2000"/>
          </a:p>
        </p:txBody>
      </p:sp>
      <p:sp>
        <p:nvSpPr>
          <p:cNvPr id="10" name="TextBox 9">
            <a:extLst>
              <a:ext uri="{FF2B5EF4-FFF2-40B4-BE49-F238E27FC236}">
                <a16:creationId xmlns:a16="http://schemas.microsoft.com/office/drawing/2014/main" id="{E781AE34-BB18-14A5-D862-68B4E34F717A}"/>
              </a:ext>
            </a:extLst>
          </p:cNvPr>
          <p:cNvSpPr txBox="1"/>
          <p:nvPr/>
        </p:nvSpPr>
        <p:spPr>
          <a:xfrm>
            <a:off x="503548" y="1637509"/>
            <a:ext cx="8064896" cy="1323439"/>
          </a:xfrm>
          <a:prstGeom prst="rect">
            <a:avLst/>
          </a:prstGeom>
          <a:noFill/>
        </p:spPr>
        <p:txBody>
          <a:bodyPr wrap="square">
            <a:spAutoFit/>
          </a:bodyPr>
          <a:lstStyle/>
          <a:p>
            <a:pPr marL="342900" indent="-342900" algn="just">
              <a:buFontTx/>
              <a:buChar char="-"/>
            </a:pPr>
            <a:r>
              <a:rPr lang="en-AU" sz="2000"/>
              <a:t>When in doubt regarding a status of a coaching arrangement, Clubs should seek advice from the Region Manager or a Ruling from the Region under 8(d).</a:t>
            </a:r>
          </a:p>
          <a:p>
            <a:pPr marL="342900" indent="-342900" algn="just">
              <a:buFontTx/>
              <a:buChar char="-"/>
            </a:pPr>
            <a:endParaRPr lang="en-AU" sz="2000" b="1">
              <a:solidFill>
                <a:srgbClr val="FF0000"/>
              </a:solidFill>
            </a:endParaRPr>
          </a:p>
        </p:txBody>
      </p:sp>
      <p:pic>
        <p:nvPicPr>
          <p:cNvPr id="5" name="Picture 4">
            <a:extLst>
              <a:ext uri="{FF2B5EF4-FFF2-40B4-BE49-F238E27FC236}">
                <a16:creationId xmlns:a16="http://schemas.microsoft.com/office/drawing/2014/main" id="{018E2BC1-56EB-0B5C-7811-0020F204F3F7}"/>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7" name="Rectangle 6">
            <a:extLst>
              <a:ext uri="{FF2B5EF4-FFF2-40B4-BE49-F238E27FC236}">
                <a16:creationId xmlns:a16="http://schemas.microsoft.com/office/drawing/2014/main" id="{30D92D32-C46A-27C5-6AB4-654808B3FFC5}"/>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5760806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Are Best Player Awards included in the APP?</a:t>
            </a:r>
          </a:p>
        </p:txBody>
      </p:sp>
      <p:sp>
        <p:nvSpPr>
          <p:cNvPr id="3" name="Subtitle 2"/>
          <p:cNvSpPr>
            <a:spLocks noGrp="1"/>
          </p:cNvSpPr>
          <p:nvPr>
            <p:ph type="subTitle" idx="1"/>
          </p:nvPr>
        </p:nvSpPr>
        <p:spPr>
          <a:xfrm>
            <a:off x="755576" y="1340768"/>
            <a:ext cx="7560840" cy="3240360"/>
          </a:xfrm>
        </p:spPr>
        <p:txBody>
          <a:bodyPr>
            <a:normAutofit/>
          </a:bodyPr>
          <a:lstStyle/>
          <a:p>
            <a:pPr marL="342900" indent="-342900" algn="just">
              <a:buFontTx/>
              <a:buChar char="-"/>
            </a:pPr>
            <a:r>
              <a:rPr lang="en-AU" sz="2000">
                <a:solidFill>
                  <a:schemeClr val="tx1"/>
                </a:solidFill>
              </a:rPr>
              <a:t>Cash Awards are included in the APP and can be collectively recorded on the Club Budget</a:t>
            </a:r>
          </a:p>
          <a:p>
            <a:pPr marL="342900" indent="-342900" algn="just">
              <a:buFontTx/>
              <a:buChar char="-"/>
            </a:pPr>
            <a:endParaRPr lang="en-AU" sz="2000">
              <a:solidFill>
                <a:schemeClr val="tx1"/>
              </a:solidFill>
            </a:endParaRPr>
          </a:p>
          <a:p>
            <a:pPr marL="342900" indent="-342900" algn="just">
              <a:buFontTx/>
              <a:buChar char="-"/>
            </a:pPr>
            <a:r>
              <a:rPr lang="en-AU" sz="2000">
                <a:solidFill>
                  <a:schemeClr val="tx1"/>
                </a:solidFill>
              </a:rPr>
              <a:t>Non Cash Awards, up to the value of $300 per week including a maximum of $100 per player </a:t>
            </a:r>
            <a:r>
              <a:rPr lang="en-AU" sz="2000" u="sng">
                <a:solidFill>
                  <a:schemeClr val="tx1"/>
                </a:solidFill>
              </a:rPr>
              <a:t>does not </a:t>
            </a:r>
            <a:r>
              <a:rPr lang="en-AU" sz="2000">
                <a:solidFill>
                  <a:schemeClr val="tx1"/>
                </a:solidFill>
              </a:rPr>
              <a:t>have to included in APP Calculations</a:t>
            </a:r>
          </a:p>
          <a:p>
            <a:pPr marL="342900" indent="-342900" algn="just">
              <a:buFontTx/>
              <a:buChar char="-"/>
            </a:pPr>
            <a:endParaRPr lang="en-AU" sz="2000">
              <a:solidFill>
                <a:schemeClr val="tx1"/>
              </a:solidFill>
            </a:endParaRPr>
          </a:p>
          <a:p>
            <a:pPr marL="342900" indent="-342900" algn="just">
              <a:buFontTx/>
              <a:buChar char="-"/>
            </a:pPr>
            <a:r>
              <a:rPr lang="en-AU" sz="2000">
                <a:solidFill>
                  <a:schemeClr val="tx1"/>
                </a:solidFill>
              </a:rPr>
              <a:t>If above $300 Per Game or $100 Per Player the full amount is to be included</a:t>
            </a:r>
            <a:endParaRPr lang="en-AU" sz="1600" i="1">
              <a:solidFill>
                <a:schemeClr val="tx1"/>
              </a:solidFill>
            </a:endParaRPr>
          </a:p>
        </p:txBody>
      </p:sp>
      <p:pic>
        <p:nvPicPr>
          <p:cNvPr id="7" name="Picture 6">
            <a:extLst>
              <a:ext uri="{FF2B5EF4-FFF2-40B4-BE49-F238E27FC236}">
                <a16:creationId xmlns:a16="http://schemas.microsoft.com/office/drawing/2014/main" id="{2EC81AD7-3B74-BEAE-7743-4F5DA4F21B52}"/>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F88CA783-795A-FFBB-C6EE-216CA62CB4CE}"/>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1567778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just"/>
            <a:r>
              <a:rPr lang="en-AU" sz="2800">
                <a:solidFill>
                  <a:srgbClr val="002060"/>
                </a:solidFill>
                <a:latin typeface="Franklin Gothic Demi Cond" panose="020B0706030402020204" pitchFamily="34" charset="0"/>
              </a:rPr>
              <a:t>Objectives of the CCSP Best Practice Training</a:t>
            </a:r>
          </a:p>
        </p:txBody>
      </p:sp>
      <p:pic>
        <p:nvPicPr>
          <p:cNvPr id="6" name="Picture 5">
            <a:extLst>
              <a:ext uri="{FF2B5EF4-FFF2-40B4-BE49-F238E27FC236}">
                <a16:creationId xmlns:a16="http://schemas.microsoft.com/office/drawing/2014/main" id="{F4CF8A0A-71F3-9547-5EE8-6AACFEFCE130}"/>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7" name="Rectangle 6">
            <a:extLst>
              <a:ext uri="{FF2B5EF4-FFF2-40B4-BE49-F238E27FC236}">
                <a16:creationId xmlns:a16="http://schemas.microsoft.com/office/drawing/2014/main" id="{7F5E13C4-A1C8-62F8-619A-DB8EF10D3CF7}"/>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
        <p:nvSpPr>
          <p:cNvPr id="5" name="Subtitle 4">
            <a:extLst>
              <a:ext uri="{FF2B5EF4-FFF2-40B4-BE49-F238E27FC236}">
                <a16:creationId xmlns:a16="http://schemas.microsoft.com/office/drawing/2014/main" id="{49AE11B4-169A-0045-87F3-78B2BE740423}"/>
              </a:ext>
            </a:extLst>
          </p:cNvPr>
          <p:cNvSpPr>
            <a:spLocks noGrp="1"/>
          </p:cNvSpPr>
          <p:nvPr>
            <p:ph type="subTitle" idx="1"/>
          </p:nvPr>
        </p:nvSpPr>
        <p:spPr>
          <a:xfrm>
            <a:off x="683568" y="1190231"/>
            <a:ext cx="7772400" cy="4431753"/>
          </a:xfrm>
        </p:spPr>
        <p:txBody>
          <a:bodyPr>
            <a:normAutofit lnSpcReduction="10000"/>
          </a:bodyPr>
          <a:lstStyle/>
          <a:p>
            <a:pPr algn="l"/>
            <a:r>
              <a:rPr lang="en-US" sz="2000" i="0">
                <a:solidFill>
                  <a:srgbClr val="212529"/>
                </a:solidFill>
                <a:effectLst/>
              </a:rPr>
              <a:t>The Community Clu</a:t>
            </a:r>
            <a:r>
              <a:rPr lang="en-US" sz="2000">
                <a:solidFill>
                  <a:srgbClr val="212529"/>
                </a:solidFill>
              </a:rPr>
              <a:t>b Sustainability Program Best Practice Training module is designed to support volunteer and employed administrators of community football to better understand and manage the CCSP through recommended best practice.</a:t>
            </a:r>
          </a:p>
          <a:p>
            <a:pPr algn="l"/>
            <a:endParaRPr lang="en-US" sz="2000" i="0">
              <a:solidFill>
                <a:srgbClr val="212529"/>
              </a:solidFill>
              <a:effectLst/>
            </a:endParaRPr>
          </a:p>
          <a:p>
            <a:pPr algn="l"/>
            <a:r>
              <a:rPr lang="en-US" sz="2000">
                <a:solidFill>
                  <a:srgbClr val="212529"/>
                </a:solidFill>
              </a:rPr>
              <a:t>Ongoing CCSP </a:t>
            </a:r>
            <a:r>
              <a:rPr lang="en-US" sz="2000" i="0">
                <a:solidFill>
                  <a:srgbClr val="212529"/>
                </a:solidFill>
                <a:effectLst/>
              </a:rPr>
              <a:t>education and support of administrators is recognised as the key influence which mitigates the risks of compliance, administrative and Cap breaches at club level.</a:t>
            </a:r>
          </a:p>
          <a:p>
            <a:pPr algn="l"/>
            <a:endParaRPr lang="en-US" sz="2000">
              <a:solidFill>
                <a:srgbClr val="212529"/>
              </a:solidFill>
            </a:endParaRPr>
          </a:p>
          <a:p>
            <a:pPr algn="l"/>
            <a:r>
              <a:rPr lang="en-US" sz="2000" i="0">
                <a:solidFill>
                  <a:srgbClr val="212529"/>
                </a:solidFill>
                <a:effectLst/>
              </a:rPr>
              <a:t>As community football administrators roll over regularly, it necessitates access to annual and ongoing CCSP Best Practice Training and support. AFL Victoria have developed the CCSP Best Practice Training Module to ensure consistent messaging and processes across Victorian community football. </a:t>
            </a:r>
          </a:p>
          <a:p>
            <a:pPr algn="l"/>
            <a:endParaRPr lang="en-US" sz="1800" i="0">
              <a:solidFill>
                <a:srgbClr val="212529"/>
              </a:solidFill>
              <a:effectLst/>
            </a:endParaRPr>
          </a:p>
        </p:txBody>
      </p:sp>
    </p:spTree>
    <p:extLst>
      <p:ext uri="{BB962C8B-B14F-4D97-AF65-F5344CB8AC3E}">
        <p14:creationId xmlns:p14="http://schemas.microsoft.com/office/powerpoint/2010/main" val="9610441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What is </a:t>
            </a:r>
            <a:r>
              <a:rPr lang="en-AU" sz="2800" u="sng">
                <a:solidFill>
                  <a:srgbClr val="002060"/>
                </a:solidFill>
                <a:latin typeface="Franklin Gothic Demi Cond" panose="020B0706030402020204" pitchFamily="34" charset="0"/>
              </a:rPr>
              <a:t>included</a:t>
            </a:r>
            <a:r>
              <a:rPr lang="en-AU" sz="2800">
                <a:solidFill>
                  <a:srgbClr val="002060"/>
                </a:solidFill>
                <a:latin typeface="Franklin Gothic Demi Cond" panose="020B0706030402020204" pitchFamily="34" charset="0"/>
              </a:rPr>
              <a:t> in the APP?</a:t>
            </a:r>
          </a:p>
        </p:txBody>
      </p:sp>
      <p:sp>
        <p:nvSpPr>
          <p:cNvPr id="3" name="Subtitle 2"/>
          <p:cNvSpPr>
            <a:spLocks noGrp="1"/>
          </p:cNvSpPr>
          <p:nvPr>
            <p:ph type="subTitle" idx="1"/>
          </p:nvPr>
        </p:nvSpPr>
        <p:spPr>
          <a:xfrm>
            <a:off x="755576" y="1340768"/>
            <a:ext cx="7560840" cy="4032448"/>
          </a:xfrm>
        </p:spPr>
        <p:txBody>
          <a:bodyPr>
            <a:normAutofit/>
          </a:bodyPr>
          <a:lstStyle/>
          <a:p>
            <a:pPr marL="342900" indent="-342900" algn="just">
              <a:buFontTx/>
              <a:buChar char="-"/>
            </a:pPr>
            <a:r>
              <a:rPr lang="en-AU" sz="2000">
                <a:solidFill>
                  <a:schemeClr val="tx1"/>
                </a:solidFill>
              </a:rPr>
              <a:t>Any payments or benefits made to a player or </a:t>
            </a:r>
            <a:r>
              <a:rPr lang="en-AU" sz="2000" i="1" u="sng">
                <a:solidFill>
                  <a:schemeClr val="tx1"/>
                </a:solidFill>
              </a:rPr>
              <a:t>an associate </a:t>
            </a:r>
            <a:r>
              <a:rPr lang="en-AU" sz="2000">
                <a:solidFill>
                  <a:schemeClr val="tx1"/>
                </a:solidFill>
              </a:rPr>
              <a:t>of a player by a club or </a:t>
            </a:r>
            <a:r>
              <a:rPr lang="en-AU" sz="2000" u="sng">
                <a:solidFill>
                  <a:schemeClr val="tx1"/>
                </a:solidFill>
              </a:rPr>
              <a:t>an associate of a club</a:t>
            </a:r>
          </a:p>
          <a:p>
            <a:pPr marL="342900" indent="-342900" algn="just">
              <a:buFontTx/>
              <a:buChar char="-"/>
            </a:pPr>
            <a:endParaRPr lang="en-AU" sz="2000">
              <a:solidFill>
                <a:schemeClr val="tx1"/>
              </a:solidFill>
            </a:endParaRPr>
          </a:p>
          <a:p>
            <a:pPr marL="342900" indent="-342900" algn="just">
              <a:buFontTx/>
              <a:buChar char="-"/>
            </a:pPr>
            <a:r>
              <a:rPr lang="en-AU" sz="2000">
                <a:solidFill>
                  <a:schemeClr val="tx1"/>
                </a:solidFill>
              </a:rPr>
              <a:t>Includes all payments to all players registered with a club - Seniors, Reserves and Underage</a:t>
            </a:r>
          </a:p>
          <a:p>
            <a:pPr marL="342900" indent="-342900" algn="just">
              <a:buFontTx/>
              <a:buChar char="-"/>
            </a:pPr>
            <a:endParaRPr lang="en-AU" sz="2000">
              <a:solidFill>
                <a:schemeClr val="tx1"/>
              </a:solidFill>
            </a:endParaRPr>
          </a:p>
          <a:p>
            <a:pPr marL="342900" indent="-342900" algn="just">
              <a:buFontTx/>
              <a:buChar char="-"/>
            </a:pPr>
            <a:r>
              <a:rPr lang="en-AU" sz="2000">
                <a:solidFill>
                  <a:schemeClr val="tx1"/>
                </a:solidFill>
              </a:rPr>
              <a:t>Club related expenses and deductions (Must be identified in the contract)</a:t>
            </a:r>
          </a:p>
          <a:p>
            <a:pPr marL="342900" indent="-342900" algn="just">
              <a:buFontTx/>
              <a:buChar char="-"/>
            </a:pPr>
            <a:endParaRPr lang="en-AU" sz="2200">
              <a:solidFill>
                <a:schemeClr val="tx1"/>
              </a:solidFill>
            </a:endParaRPr>
          </a:p>
          <a:p>
            <a:pPr marL="800100" lvl="1" indent="-342900" algn="l">
              <a:buFontTx/>
              <a:buChar char="-"/>
            </a:pPr>
            <a:endParaRPr lang="en-AU" sz="1600"/>
          </a:p>
        </p:txBody>
      </p:sp>
      <p:pic>
        <p:nvPicPr>
          <p:cNvPr id="7" name="Picture 6">
            <a:extLst>
              <a:ext uri="{FF2B5EF4-FFF2-40B4-BE49-F238E27FC236}">
                <a16:creationId xmlns:a16="http://schemas.microsoft.com/office/drawing/2014/main" id="{5457DDC8-D389-26B1-D532-98224F9EC8AD}"/>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73833F3A-61F2-BEB6-A421-A2C349213D3E}"/>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18856049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What is </a:t>
            </a:r>
            <a:r>
              <a:rPr lang="en-AU" sz="2800" u="sng">
                <a:solidFill>
                  <a:srgbClr val="002060"/>
                </a:solidFill>
                <a:latin typeface="Franklin Gothic Demi Cond" panose="020B0706030402020204" pitchFamily="34" charset="0"/>
              </a:rPr>
              <a:t>included</a:t>
            </a:r>
            <a:r>
              <a:rPr lang="en-AU" sz="2800">
                <a:solidFill>
                  <a:srgbClr val="002060"/>
                </a:solidFill>
                <a:latin typeface="Franklin Gothic Demi Cond" panose="020B0706030402020204" pitchFamily="34" charset="0"/>
              </a:rPr>
              <a:t> in the APP?</a:t>
            </a:r>
          </a:p>
        </p:txBody>
      </p:sp>
      <p:sp>
        <p:nvSpPr>
          <p:cNvPr id="3" name="Subtitle 2"/>
          <p:cNvSpPr>
            <a:spLocks noGrp="1"/>
          </p:cNvSpPr>
          <p:nvPr>
            <p:ph type="subTitle" idx="1"/>
          </p:nvPr>
        </p:nvSpPr>
        <p:spPr>
          <a:xfrm>
            <a:off x="755576" y="1340768"/>
            <a:ext cx="7560840" cy="4032448"/>
          </a:xfrm>
        </p:spPr>
        <p:txBody>
          <a:bodyPr>
            <a:normAutofit/>
          </a:bodyPr>
          <a:lstStyle/>
          <a:p>
            <a:pPr marL="342900" indent="-342900" algn="just">
              <a:buFontTx/>
              <a:buChar char="-"/>
            </a:pPr>
            <a:r>
              <a:rPr lang="en-AU" sz="2000">
                <a:solidFill>
                  <a:schemeClr val="tx1"/>
                </a:solidFill>
              </a:rPr>
              <a:t>Finals, Sign on fees, injury payments*, bonus payments, lump sums </a:t>
            </a:r>
          </a:p>
          <a:p>
            <a:pPr marL="800100" lvl="1" indent="-342900" algn="just">
              <a:buFontTx/>
              <a:buChar char="-"/>
            </a:pPr>
            <a:r>
              <a:rPr lang="en-AU" sz="2000">
                <a:solidFill>
                  <a:schemeClr val="tx1"/>
                </a:solidFill>
              </a:rPr>
              <a:t>*Injury payments/fundraisers for players may be excluded on application</a:t>
            </a:r>
          </a:p>
          <a:p>
            <a:pPr marL="800100" lvl="1" indent="-342900" algn="just">
              <a:buFontTx/>
              <a:buChar char="-"/>
            </a:pPr>
            <a:endParaRPr lang="en-AU" sz="2000">
              <a:solidFill>
                <a:schemeClr val="tx1"/>
              </a:solidFill>
            </a:endParaRPr>
          </a:p>
          <a:p>
            <a:pPr marL="342900" indent="-342900" algn="just">
              <a:buFontTx/>
              <a:buChar char="-"/>
            </a:pPr>
            <a:r>
              <a:rPr lang="en-AU" sz="2000" b="1" i="1" u="sng">
                <a:solidFill>
                  <a:schemeClr val="tx1"/>
                </a:solidFill>
              </a:rPr>
              <a:t>Travel and Accommodation made to players – where in doubt seek a ruling under 8(d)</a:t>
            </a:r>
          </a:p>
          <a:p>
            <a:pPr marL="342900" indent="-342900" algn="just">
              <a:buFontTx/>
              <a:buChar char="-"/>
            </a:pPr>
            <a:endParaRPr lang="en-AU" sz="2000" i="1" u="sng">
              <a:solidFill>
                <a:schemeClr val="tx1"/>
              </a:solidFill>
            </a:endParaRPr>
          </a:p>
          <a:p>
            <a:pPr marL="342900" indent="-342900" algn="just">
              <a:buFontTx/>
              <a:buChar char="-"/>
            </a:pPr>
            <a:r>
              <a:rPr lang="en-AU" sz="2000">
                <a:solidFill>
                  <a:schemeClr val="tx1"/>
                </a:solidFill>
              </a:rPr>
              <a:t>Payments are all inclusive of any relevant obligations</a:t>
            </a:r>
          </a:p>
          <a:p>
            <a:pPr marL="342900" indent="-342900" algn="l">
              <a:buFontTx/>
              <a:buChar char="-"/>
            </a:pPr>
            <a:endParaRPr lang="en-AU" sz="2000"/>
          </a:p>
          <a:p>
            <a:pPr marL="800100" lvl="1" indent="-342900" algn="l">
              <a:buFontTx/>
              <a:buChar char="-"/>
            </a:pPr>
            <a:endParaRPr lang="en-AU" sz="1600"/>
          </a:p>
          <a:p>
            <a:pPr marL="800100" lvl="1" indent="-342900" algn="l">
              <a:buFontTx/>
              <a:buChar char="-"/>
            </a:pPr>
            <a:endParaRPr lang="en-AU" sz="1600"/>
          </a:p>
        </p:txBody>
      </p:sp>
      <p:pic>
        <p:nvPicPr>
          <p:cNvPr id="7" name="Picture 6">
            <a:extLst>
              <a:ext uri="{FF2B5EF4-FFF2-40B4-BE49-F238E27FC236}">
                <a16:creationId xmlns:a16="http://schemas.microsoft.com/office/drawing/2014/main" id="{5457DDC8-D389-26B1-D532-98224F9EC8AD}"/>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73833F3A-61F2-BEB6-A421-A2C349213D3E}"/>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20692919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What is </a:t>
            </a:r>
            <a:r>
              <a:rPr lang="en-AU" sz="2800" u="sng">
                <a:solidFill>
                  <a:srgbClr val="002060"/>
                </a:solidFill>
                <a:latin typeface="Franklin Gothic Demi Cond" panose="020B0706030402020204" pitchFamily="34" charset="0"/>
              </a:rPr>
              <a:t>excluded</a:t>
            </a:r>
            <a:r>
              <a:rPr lang="en-AU" sz="2800">
                <a:solidFill>
                  <a:srgbClr val="002060"/>
                </a:solidFill>
                <a:latin typeface="Franklin Gothic Demi Cond" panose="020B0706030402020204" pitchFamily="34" charset="0"/>
              </a:rPr>
              <a:t> from the APP?</a:t>
            </a:r>
          </a:p>
        </p:txBody>
      </p:sp>
      <p:sp>
        <p:nvSpPr>
          <p:cNvPr id="3" name="Subtitle 2"/>
          <p:cNvSpPr>
            <a:spLocks noGrp="1"/>
          </p:cNvSpPr>
          <p:nvPr>
            <p:ph type="subTitle" idx="1"/>
          </p:nvPr>
        </p:nvSpPr>
        <p:spPr>
          <a:xfrm>
            <a:off x="755576" y="1340767"/>
            <a:ext cx="7560840" cy="4359170"/>
          </a:xfrm>
        </p:spPr>
        <p:txBody>
          <a:bodyPr>
            <a:normAutofit/>
          </a:bodyPr>
          <a:lstStyle/>
          <a:p>
            <a:pPr marL="342900" indent="-342900" algn="just">
              <a:buFontTx/>
              <a:buChar char="-"/>
            </a:pPr>
            <a:r>
              <a:rPr lang="en-AU" sz="2000">
                <a:solidFill>
                  <a:schemeClr val="tx1"/>
                </a:solidFill>
              </a:rPr>
              <a:t>Insurance Premiums made on a </a:t>
            </a:r>
            <a:r>
              <a:rPr lang="en-AU" sz="2000" b="1" i="1" u="sng">
                <a:solidFill>
                  <a:schemeClr val="tx1"/>
                </a:solidFill>
              </a:rPr>
              <a:t>Team Basis</a:t>
            </a:r>
          </a:p>
          <a:p>
            <a:pPr marL="342900" indent="-342900" algn="just">
              <a:buFontTx/>
              <a:buChar char="-"/>
            </a:pPr>
            <a:endParaRPr lang="en-AU" sz="2000">
              <a:solidFill>
                <a:schemeClr val="tx1"/>
              </a:solidFill>
            </a:endParaRPr>
          </a:p>
          <a:p>
            <a:pPr marL="342900" indent="-342900" algn="just">
              <a:buFontTx/>
              <a:buChar char="-"/>
            </a:pPr>
            <a:r>
              <a:rPr lang="en-AU" sz="2000">
                <a:solidFill>
                  <a:schemeClr val="tx1"/>
                </a:solidFill>
              </a:rPr>
              <a:t>Travel &amp; Accommodation made on a </a:t>
            </a:r>
            <a:r>
              <a:rPr lang="en-AU" sz="2000" b="1" i="1" u="sng">
                <a:solidFill>
                  <a:schemeClr val="tx1"/>
                </a:solidFill>
              </a:rPr>
              <a:t>Team Basis</a:t>
            </a:r>
          </a:p>
          <a:p>
            <a:pPr marL="342900" indent="-342900" algn="just">
              <a:buFontTx/>
              <a:buChar char="-"/>
            </a:pPr>
            <a:endParaRPr lang="en-AU" sz="2000">
              <a:solidFill>
                <a:schemeClr val="tx1"/>
              </a:solidFill>
            </a:endParaRPr>
          </a:p>
          <a:p>
            <a:pPr marL="342900" indent="-342900" algn="just">
              <a:buFontTx/>
              <a:buChar char="-"/>
            </a:pPr>
            <a:r>
              <a:rPr lang="en-AU" sz="2000">
                <a:solidFill>
                  <a:schemeClr val="tx1"/>
                </a:solidFill>
              </a:rPr>
              <a:t>Additional insurances (including Health/Income) obtained on a </a:t>
            </a:r>
            <a:r>
              <a:rPr lang="en-AU" sz="2000" b="1" u="sng">
                <a:solidFill>
                  <a:schemeClr val="tx1"/>
                </a:solidFill>
              </a:rPr>
              <a:t>Team Basis</a:t>
            </a:r>
          </a:p>
          <a:p>
            <a:pPr marL="342900" indent="-342900" algn="just">
              <a:buFontTx/>
              <a:buChar char="-"/>
            </a:pPr>
            <a:endParaRPr lang="en-AU" sz="2000">
              <a:solidFill>
                <a:schemeClr val="tx1"/>
              </a:solidFill>
            </a:endParaRPr>
          </a:p>
          <a:p>
            <a:pPr marL="342900" indent="-342900" algn="just">
              <a:buFontTx/>
              <a:buChar char="-"/>
            </a:pPr>
            <a:r>
              <a:rPr lang="en-AU" sz="2000">
                <a:solidFill>
                  <a:schemeClr val="tx1"/>
                </a:solidFill>
              </a:rPr>
              <a:t>Media and/or League Awards provided to the player</a:t>
            </a:r>
          </a:p>
          <a:p>
            <a:pPr marL="342900" indent="-342900" algn="just">
              <a:buFontTx/>
              <a:buChar char="-"/>
            </a:pPr>
            <a:endParaRPr lang="en-AU" sz="4500">
              <a:solidFill>
                <a:schemeClr val="tx1"/>
              </a:solidFill>
            </a:endParaRPr>
          </a:p>
          <a:p>
            <a:pPr marL="800100" lvl="1" indent="-342900" algn="l">
              <a:buFontTx/>
              <a:buChar char="-"/>
            </a:pPr>
            <a:endParaRPr lang="en-AU" sz="1600"/>
          </a:p>
        </p:txBody>
      </p:sp>
      <p:pic>
        <p:nvPicPr>
          <p:cNvPr id="7" name="Picture 6">
            <a:extLst>
              <a:ext uri="{FF2B5EF4-FFF2-40B4-BE49-F238E27FC236}">
                <a16:creationId xmlns:a16="http://schemas.microsoft.com/office/drawing/2014/main" id="{97DD4F26-4F32-3C8A-D98E-E7ACB170AFC7}"/>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805FC308-C206-FC54-EFC9-04292EE2ABB3}"/>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1399445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What is </a:t>
            </a:r>
            <a:r>
              <a:rPr lang="en-AU" sz="2800" u="sng">
                <a:solidFill>
                  <a:srgbClr val="002060"/>
                </a:solidFill>
                <a:latin typeface="Franklin Gothic Demi Cond" panose="020B0706030402020204" pitchFamily="34" charset="0"/>
              </a:rPr>
              <a:t>excluded</a:t>
            </a:r>
            <a:r>
              <a:rPr lang="en-AU" sz="2800">
                <a:solidFill>
                  <a:srgbClr val="002060"/>
                </a:solidFill>
                <a:latin typeface="Franklin Gothic Demi Cond" panose="020B0706030402020204" pitchFamily="34" charset="0"/>
              </a:rPr>
              <a:t> from the APP?</a:t>
            </a:r>
          </a:p>
        </p:txBody>
      </p:sp>
      <p:sp>
        <p:nvSpPr>
          <p:cNvPr id="3" name="Subtitle 2"/>
          <p:cNvSpPr>
            <a:spLocks noGrp="1"/>
          </p:cNvSpPr>
          <p:nvPr>
            <p:ph type="subTitle" idx="1"/>
          </p:nvPr>
        </p:nvSpPr>
        <p:spPr>
          <a:xfrm>
            <a:off x="755576" y="1340767"/>
            <a:ext cx="7560840" cy="4359170"/>
          </a:xfrm>
        </p:spPr>
        <p:txBody>
          <a:bodyPr>
            <a:normAutofit/>
          </a:bodyPr>
          <a:lstStyle/>
          <a:p>
            <a:pPr marL="342900" indent="-342900" algn="just">
              <a:buFontTx/>
              <a:buChar char="-"/>
            </a:pPr>
            <a:r>
              <a:rPr lang="en-AU" sz="2000">
                <a:solidFill>
                  <a:schemeClr val="tx1"/>
                </a:solidFill>
              </a:rPr>
              <a:t>Loss of income paid to a player via insurances obtained by the club </a:t>
            </a:r>
          </a:p>
          <a:p>
            <a:pPr marL="342900" indent="-342900" algn="just">
              <a:buFontTx/>
              <a:buChar char="-"/>
            </a:pPr>
            <a:endParaRPr lang="en-AU" sz="2000" i="1" u="sng">
              <a:solidFill>
                <a:schemeClr val="tx1"/>
              </a:solidFill>
            </a:endParaRPr>
          </a:p>
          <a:p>
            <a:pPr marL="342900" indent="-342900" algn="just">
              <a:buFontTx/>
              <a:buChar char="-"/>
            </a:pPr>
            <a:r>
              <a:rPr lang="en-AU" sz="2000" b="1" i="1" u="sng">
                <a:solidFill>
                  <a:schemeClr val="tx1"/>
                </a:solidFill>
              </a:rPr>
              <a:t>Non-cash</a:t>
            </a:r>
            <a:r>
              <a:rPr lang="en-AU" sz="2000" i="1" u="sng">
                <a:solidFill>
                  <a:schemeClr val="tx1"/>
                </a:solidFill>
              </a:rPr>
              <a:t> </a:t>
            </a:r>
            <a:r>
              <a:rPr lang="en-AU" sz="2000">
                <a:solidFill>
                  <a:schemeClr val="tx1"/>
                </a:solidFill>
              </a:rPr>
              <a:t>benefits/awards up to $300 per week, per club to a maximum of $100 per week for any one player</a:t>
            </a:r>
          </a:p>
          <a:p>
            <a:pPr algn="l"/>
            <a:endParaRPr lang="en-AU" sz="2000"/>
          </a:p>
          <a:p>
            <a:pPr algn="l"/>
            <a:r>
              <a:rPr lang="en-AU" sz="2000" b="1">
                <a:solidFill>
                  <a:schemeClr val="tx1"/>
                </a:solidFill>
              </a:rPr>
              <a:t>Team Basis definition is the benefit is available to every registered player</a:t>
            </a:r>
          </a:p>
          <a:p>
            <a:pPr marL="800100" lvl="1" indent="-342900" algn="l">
              <a:buFontTx/>
              <a:buChar char="-"/>
            </a:pPr>
            <a:endParaRPr lang="en-AU" sz="2200"/>
          </a:p>
          <a:p>
            <a:pPr marL="800100" lvl="1" indent="-342900" algn="l">
              <a:buFontTx/>
              <a:buChar char="-"/>
            </a:pPr>
            <a:endParaRPr lang="en-AU" sz="1600"/>
          </a:p>
        </p:txBody>
      </p:sp>
      <p:pic>
        <p:nvPicPr>
          <p:cNvPr id="7" name="Picture 6">
            <a:extLst>
              <a:ext uri="{FF2B5EF4-FFF2-40B4-BE49-F238E27FC236}">
                <a16:creationId xmlns:a16="http://schemas.microsoft.com/office/drawing/2014/main" id="{97DD4F26-4F32-3C8A-D98E-E7ACB170AFC7}"/>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805FC308-C206-FC54-EFC9-04292EE2ABB3}"/>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24806752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The Player Declaration (referred to as Player Contract)</a:t>
            </a:r>
          </a:p>
        </p:txBody>
      </p:sp>
      <p:sp>
        <p:nvSpPr>
          <p:cNvPr id="11" name="Subtitle 2"/>
          <p:cNvSpPr>
            <a:spLocks noGrp="1"/>
          </p:cNvSpPr>
          <p:nvPr>
            <p:ph type="subTitle" idx="1"/>
          </p:nvPr>
        </p:nvSpPr>
        <p:spPr>
          <a:xfrm>
            <a:off x="755576" y="1340767"/>
            <a:ext cx="7772400" cy="4248473"/>
          </a:xfrm>
        </p:spPr>
        <p:txBody>
          <a:bodyPr>
            <a:normAutofit/>
          </a:bodyPr>
          <a:lstStyle/>
          <a:p>
            <a:pPr marL="342900" indent="-342900" algn="just">
              <a:buFontTx/>
              <a:buChar char="-"/>
            </a:pPr>
            <a:r>
              <a:rPr lang="en-AU" sz="2000" dirty="0">
                <a:solidFill>
                  <a:schemeClr val="tx1"/>
                </a:solidFill>
              </a:rPr>
              <a:t>The supplied format to be used is online at </a:t>
            </a:r>
            <a:r>
              <a:rPr lang="en-AU" sz="2000" dirty="0">
                <a:solidFill>
                  <a:srgbClr val="FF0000"/>
                </a:solidFill>
                <a:hlinkClick r:id="rId2"/>
              </a:rPr>
              <a:t>www.aflvictoria.com.au</a:t>
            </a:r>
            <a:r>
              <a:rPr lang="en-AU" sz="2000" dirty="0">
                <a:solidFill>
                  <a:srgbClr val="FF0000"/>
                </a:solidFill>
              </a:rPr>
              <a:t> </a:t>
            </a:r>
            <a:endParaRPr lang="en-AU" sz="2000" u="sng" dirty="0">
              <a:solidFill>
                <a:srgbClr val="FF0000"/>
              </a:solidFill>
            </a:endParaRPr>
          </a:p>
          <a:p>
            <a:pPr marL="342900" indent="-342900" algn="just">
              <a:buFontTx/>
              <a:buChar char="-"/>
            </a:pPr>
            <a:endParaRPr lang="en-AU" sz="2000" dirty="0">
              <a:solidFill>
                <a:schemeClr val="tx1"/>
              </a:solidFill>
            </a:endParaRPr>
          </a:p>
          <a:p>
            <a:pPr marL="342900" indent="-342900" algn="just">
              <a:buFontTx/>
              <a:buChar char="-"/>
            </a:pPr>
            <a:r>
              <a:rPr lang="en-AU" sz="2000" dirty="0">
                <a:solidFill>
                  <a:schemeClr val="tx1"/>
                </a:solidFill>
              </a:rPr>
              <a:t>Clubs may attach additional Terms &amp; Conditions of the declaration and lodge with the Player Declaration</a:t>
            </a:r>
          </a:p>
          <a:p>
            <a:pPr marL="342900" indent="-342900" algn="just">
              <a:buFontTx/>
              <a:buChar char="-"/>
            </a:pPr>
            <a:endParaRPr lang="en-AU" sz="2000" dirty="0">
              <a:solidFill>
                <a:schemeClr val="tx1"/>
              </a:solidFill>
            </a:endParaRPr>
          </a:p>
          <a:p>
            <a:pPr marL="342900" indent="-342900" algn="just">
              <a:buFontTx/>
              <a:buChar char="-"/>
            </a:pPr>
            <a:r>
              <a:rPr lang="en-AU" sz="2000" dirty="0">
                <a:solidFill>
                  <a:schemeClr val="tx1"/>
                </a:solidFill>
              </a:rPr>
              <a:t>The onus is on the player and the club to declare all payments they shall receive to play football</a:t>
            </a:r>
          </a:p>
          <a:p>
            <a:pPr marL="342900" indent="-342900" algn="just">
              <a:buFontTx/>
              <a:buChar char="-"/>
            </a:pPr>
            <a:endParaRPr lang="en-AU" sz="2000" dirty="0">
              <a:solidFill>
                <a:schemeClr val="tx1"/>
              </a:solidFill>
            </a:endParaRPr>
          </a:p>
          <a:p>
            <a:pPr marL="342900" indent="-342900" algn="just">
              <a:buFontTx/>
              <a:buChar char="-"/>
            </a:pPr>
            <a:r>
              <a:rPr lang="en-AU" sz="2000" dirty="0">
                <a:solidFill>
                  <a:schemeClr val="tx1"/>
                </a:solidFill>
              </a:rPr>
              <a:t>Figures in the Player Declaration must correspond to the Player Payment Budget</a:t>
            </a:r>
          </a:p>
          <a:p>
            <a:pPr marL="342900" indent="-342900" algn="just">
              <a:buFontTx/>
              <a:buChar char="-"/>
            </a:pPr>
            <a:endParaRPr lang="en-AU" sz="2000" dirty="0">
              <a:solidFill>
                <a:srgbClr val="FF0000"/>
              </a:solidFill>
            </a:endParaRPr>
          </a:p>
          <a:p>
            <a:pPr marL="342900" indent="-342900" algn="l">
              <a:buFontTx/>
              <a:buChar char="-"/>
            </a:pPr>
            <a:endParaRPr lang="en-AU" sz="2000" dirty="0"/>
          </a:p>
          <a:p>
            <a:pPr marL="342900" indent="-342900" algn="l">
              <a:buFontTx/>
              <a:buChar char="-"/>
            </a:pPr>
            <a:endParaRPr lang="en-AU" sz="2800" dirty="0">
              <a:solidFill>
                <a:srgbClr val="002060"/>
              </a:solidFill>
              <a:latin typeface="Franklin Gothic Demi Cond" panose="020B0706030402020204" pitchFamily="34" charset="0"/>
            </a:endParaRPr>
          </a:p>
          <a:p>
            <a:pPr marL="342900" indent="-342900" algn="l">
              <a:buFontTx/>
              <a:buChar char="-"/>
            </a:pPr>
            <a:endParaRPr lang="en-AU" sz="2000" dirty="0"/>
          </a:p>
          <a:p>
            <a:pPr marL="800100" lvl="1" indent="-342900" algn="l">
              <a:buFontTx/>
              <a:buChar char="-"/>
            </a:pPr>
            <a:endParaRPr lang="en-AU" sz="1600" dirty="0"/>
          </a:p>
          <a:p>
            <a:pPr marL="800100" lvl="1" indent="-342900" algn="l">
              <a:buFontTx/>
              <a:buChar char="-"/>
            </a:pPr>
            <a:endParaRPr lang="en-AU" sz="1600" dirty="0"/>
          </a:p>
        </p:txBody>
      </p:sp>
      <p:pic>
        <p:nvPicPr>
          <p:cNvPr id="6" name="Picture 5">
            <a:extLst>
              <a:ext uri="{FF2B5EF4-FFF2-40B4-BE49-F238E27FC236}">
                <a16:creationId xmlns:a16="http://schemas.microsoft.com/office/drawing/2014/main" id="{F96A8B70-1698-5AE6-6BA3-12C54DF0CB8F}"/>
              </a:ext>
            </a:extLst>
          </p:cNvPr>
          <p:cNvPicPr>
            <a:picLocks noChangeAspect="1"/>
          </p:cNvPicPr>
          <p:nvPr/>
        </p:nvPicPr>
        <p:blipFill rotWithShape="1">
          <a:blip r:embed="rId3">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7" name="Rectangle 6">
            <a:extLst>
              <a:ext uri="{FF2B5EF4-FFF2-40B4-BE49-F238E27FC236}">
                <a16:creationId xmlns:a16="http://schemas.microsoft.com/office/drawing/2014/main" id="{CAA53DC8-8DA7-F44A-DD01-48CDBEBDA132}"/>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29668079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Can clubs get a variation to the APP?</a:t>
            </a:r>
          </a:p>
        </p:txBody>
      </p:sp>
      <p:sp>
        <p:nvSpPr>
          <p:cNvPr id="3" name="Subtitle 2"/>
          <p:cNvSpPr>
            <a:spLocks noGrp="1"/>
          </p:cNvSpPr>
          <p:nvPr>
            <p:ph type="subTitle" idx="1"/>
          </p:nvPr>
        </p:nvSpPr>
        <p:spPr>
          <a:xfrm>
            <a:off x="611560" y="1340767"/>
            <a:ext cx="7844408" cy="2664297"/>
          </a:xfrm>
        </p:spPr>
        <p:txBody>
          <a:bodyPr>
            <a:normAutofit/>
          </a:bodyPr>
          <a:lstStyle/>
          <a:p>
            <a:pPr marL="342900" indent="-342900" algn="just">
              <a:buFontTx/>
              <a:buChar char="-"/>
            </a:pPr>
            <a:r>
              <a:rPr lang="en-AU" sz="2000">
                <a:solidFill>
                  <a:schemeClr val="tx1"/>
                </a:solidFill>
              </a:rPr>
              <a:t>Clubs may make application to the Region for a variation to the APP, similar to the PPS, within 60 days of the Region’s notification of the cap based on specific circumstances under Rule 8(d) </a:t>
            </a:r>
          </a:p>
          <a:p>
            <a:pPr marL="800100" lvl="1" indent="-342900" algn="just">
              <a:buFontTx/>
              <a:buChar char="-"/>
            </a:pPr>
            <a:r>
              <a:rPr lang="en-AU" sz="1700">
                <a:solidFill>
                  <a:schemeClr val="tx1"/>
                </a:solidFill>
              </a:rPr>
              <a:t>Location, relative to population bases</a:t>
            </a:r>
          </a:p>
          <a:p>
            <a:pPr marL="800100" lvl="1" indent="-342900" algn="just">
              <a:buFontTx/>
              <a:buChar char="-"/>
            </a:pPr>
            <a:r>
              <a:rPr lang="en-AU" sz="1700">
                <a:solidFill>
                  <a:schemeClr val="tx1"/>
                </a:solidFill>
              </a:rPr>
              <a:t>Significant hardship or lack of on field success</a:t>
            </a:r>
          </a:p>
          <a:p>
            <a:pPr marL="800100" lvl="1" indent="-342900" algn="just">
              <a:buFontTx/>
              <a:buChar char="-"/>
            </a:pPr>
            <a:r>
              <a:rPr lang="en-AU" sz="1700">
                <a:solidFill>
                  <a:schemeClr val="tx1"/>
                </a:solidFill>
              </a:rPr>
              <a:t>Age of Club or recently merged</a:t>
            </a:r>
          </a:p>
          <a:p>
            <a:pPr marL="800100" lvl="1" indent="-342900" algn="just">
              <a:buFontTx/>
              <a:buChar char="-"/>
            </a:pPr>
            <a:r>
              <a:rPr lang="en-AU" sz="1700">
                <a:solidFill>
                  <a:schemeClr val="tx1"/>
                </a:solidFill>
              </a:rPr>
              <a:t>Access to underage team</a:t>
            </a:r>
          </a:p>
          <a:p>
            <a:pPr marL="800100" lvl="1" indent="-342900" algn="just">
              <a:buFontTx/>
              <a:buChar char="-"/>
            </a:pPr>
            <a:r>
              <a:rPr lang="en-AU" sz="1700">
                <a:solidFill>
                  <a:schemeClr val="tx1"/>
                </a:solidFill>
              </a:rPr>
              <a:t>Other circumstances deemed relevant</a:t>
            </a:r>
          </a:p>
          <a:p>
            <a:pPr marL="800100" lvl="1" indent="-342900" algn="just">
              <a:buFontTx/>
              <a:buChar char="-"/>
            </a:pPr>
            <a:endParaRPr lang="en-AU" sz="1700">
              <a:solidFill>
                <a:schemeClr val="tx1"/>
              </a:solidFill>
            </a:endParaRPr>
          </a:p>
          <a:p>
            <a:pPr marL="800100" lvl="1" indent="-342900" algn="just">
              <a:buFontTx/>
              <a:buChar char="-"/>
            </a:pPr>
            <a:endParaRPr lang="en-AU" sz="1700" b="1">
              <a:solidFill>
                <a:schemeClr val="tx1"/>
              </a:solidFill>
            </a:endParaRPr>
          </a:p>
        </p:txBody>
      </p:sp>
      <p:sp>
        <p:nvSpPr>
          <p:cNvPr id="8" name="TextBox 7">
            <a:extLst>
              <a:ext uri="{FF2B5EF4-FFF2-40B4-BE49-F238E27FC236}">
                <a16:creationId xmlns:a16="http://schemas.microsoft.com/office/drawing/2014/main" id="{41F1678D-B6E6-9070-521F-9DAD0A5BF984}"/>
              </a:ext>
            </a:extLst>
          </p:cNvPr>
          <p:cNvSpPr txBox="1"/>
          <p:nvPr/>
        </p:nvSpPr>
        <p:spPr>
          <a:xfrm>
            <a:off x="344580" y="4157464"/>
            <a:ext cx="8078688" cy="707886"/>
          </a:xfrm>
          <a:prstGeom prst="rect">
            <a:avLst/>
          </a:prstGeom>
          <a:noFill/>
        </p:spPr>
        <p:txBody>
          <a:bodyPr wrap="square">
            <a:spAutoFit/>
          </a:bodyPr>
          <a:lstStyle/>
          <a:p>
            <a:pPr lvl="1" algn="just"/>
            <a:r>
              <a:rPr lang="en-AU" sz="2000" b="1"/>
              <a:t>The request must be submitted on the relevant reassessment Form but addressing the criteria does not guarantee a positive reassessment</a:t>
            </a:r>
          </a:p>
        </p:txBody>
      </p:sp>
      <p:pic>
        <p:nvPicPr>
          <p:cNvPr id="7" name="Picture 6">
            <a:extLst>
              <a:ext uri="{FF2B5EF4-FFF2-40B4-BE49-F238E27FC236}">
                <a16:creationId xmlns:a16="http://schemas.microsoft.com/office/drawing/2014/main" id="{0A1C31D6-5B4C-DE69-C886-B1A9A5829515}"/>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10" name="Rectangle 9">
            <a:extLst>
              <a:ext uri="{FF2B5EF4-FFF2-40B4-BE49-F238E27FC236}">
                <a16:creationId xmlns:a16="http://schemas.microsoft.com/office/drawing/2014/main" id="{BE7A4452-5DF2-F6B0-C282-1B6661C843AF}"/>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32318921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What about Employment and Provision of Services?</a:t>
            </a:r>
          </a:p>
        </p:txBody>
      </p:sp>
      <p:sp>
        <p:nvSpPr>
          <p:cNvPr id="3" name="Subtitle 2"/>
          <p:cNvSpPr>
            <a:spLocks noGrp="1"/>
          </p:cNvSpPr>
          <p:nvPr>
            <p:ph type="subTitle" idx="1"/>
          </p:nvPr>
        </p:nvSpPr>
        <p:spPr>
          <a:xfrm>
            <a:off x="755576" y="1340768"/>
            <a:ext cx="7560840" cy="3240360"/>
          </a:xfrm>
        </p:spPr>
        <p:txBody>
          <a:bodyPr>
            <a:normAutofit fontScale="92500" lnSpcReduction="10000"/>
          </a:bodyPr>
          <a:lstStyle/>
          <a:p>
            <a:pPr marL="342900" indent="-342900" algn="just">
              <a:buFontTx/>
              <a:buChar char="-"/>
            </a:pPr>
            <a:r>
              <a:rPr lang="en-AU" sz="2200">
                <a:solidFill>
                  <a:schemeClr val="tx1"/>
                </a:solidFill>
              </a:rPr>
              <a:t>For the purposes of the Player Payment Rules, when assessing whether an employment or provision of services arrangement with a club or associate of a club is bona fide, consideration will be given to commercial practices, market rates and relevant industry awards</a:t>
            </a:r>
          </a:p>
          <a:p>
            <a:pPr marL="342900" indent="-342900" algn="just">
              <a:buFontTx/>
              <a:buChar char="-"/>
            </a:pPr>
            <a:endParaRPr lang="en-AU" sz="2200">
              <a:solidFill>
                <a:schemeClr val="tx1"/>
              </a:solidFill>
            </a:endParaRPr>
          </a:p>
          <a:p>
            <a:pPr marL="342900" indent="-342900" algn="just">
              <a:buFontTx/>
              <a:buChar char="-"/>
            </a:pPr>
            <a:r>
              <a:rPr lang="en-AU" sz="2200">
                <a:solidFill>
                  <a:schemeClr val="tx1"/>
                </a:solidFill>
              </a:rPr>
              <a:t>Payments associated with the operations of the club must be declared. Clubs may apply for a ruling in relation to their value for the purposes of the Player Payment Rules</a:t>
            </a:r>
          </a:p>
          <a:p>
            <a:pPr marL="342900" indent="-342900" algn="just">
              <a:buFontTx/>
              <a:buChar char="-"/>
            </a:pPr>
            <a:endParaRPr lang="en-AU" sz="2200">
              <a:solidFill>
                <a:schemeClr val="tx1"/>
              </a:solidFill>
            </a:endParaRPr>
          </a:p>
          <a:p>
            <a:pPr marL="342900" indent="-342900" algn="just">
              <a:buFontTx/>
              <a:buChar char="-"/>
            </a:pPr>
            <a:r>
              <a:rPr lang="en-AU" sz="2200" b="1">
                <a:solidFill>
                  <a:schemeClr val="tx1"/>
                </a:solidFill>
              </a:rPr>
              <a:t>Seek a ruling from the Region under 8(d)</a:t>
            </a:r>
          </a:p>
          <a:p>
            <a:pPr marL="342900" indent="-342900" algn="l">
              <a:buFontTx/>
              <a:buChar char="-"/>
            </a:pPr>
            <a:endParaRPr lang="en-AU" sz="2000" b="1">
              <a:solidFill>
                <a:schemeClr val="tx1"/>
              </a:solidFill>
            </a:endParaRPr>
          </a:p>
          <a:p>
            <a:pPr marL="342900" indent="-342900" algn="l">
              <a:buFontTx/>
              <a:buChar char="-"/>
            </a:pPr>
            <a:endParaRPr lang="en-AU" sz="1600">
              <a:solidFill>
                <a:schemeClr val="tx1">
                  <a:lumMod val="50000"/>
                  <a:lumOff val="50000"/>
                </a:schemeClr>
              </a:solidFill>
            </a:endParaRPr>
          </a:p>
        </p:txBody>
      </p:sp>
      <p:pic>
        <p:nvPicPr>
          <p:cNvPr id="7" name="Picture 6">
            <a:extLst>
              <a:ext uri="{FF2B5EF4-FFF2-40B4-BE49-F238E27FC236}">
                <a16:creationId xmlns:a16="http://schemas.microsoft.com/office/drawing/2014/main" id="{0E36DECA-4BC7-06C6-E24B-6D9DE901895A}"/>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276BF46A-12FA-3BC1-F5FB-D1A8F1463914}"/>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10408217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Compliance and Breach Risks ……</a:t>
            </a:r>
          </a:p>
        </p:txBody>
      </p:sp>
      <p:sp>
        <p:nvSpPr>
          <p:cNvPr id="3" name="Subtitle 2"/>
          <p:cNvSpPr>
            <a:spLocks noGrp="1"/>
          </p:cNvSpPr>
          <p:nvPr>
            <p:ph type="subTitle" idx="1"/>
          </p:nvPr>
        </p:nvSpPr>
        <p:spPr>
          <a:xfrm>
            <a:off x="755576" y="1340768"/>
            <a:ext cx="7560840" cy="3240360"/>
          </a:xfrm>
        </p:spPr>
        <p:txBody>
          <a:bodyPr>
            <a:normAutofit/>
          </a:bodyPr>
          <a:lstStyle/>
          <a:p>
            <a:pPr algn="l"/>
            <a:endParaRPr lang="en-AU" sz="2000"/>
          </a:p>
          <a:p>
            <a:pPr algn="l"/>
            <a:endParaRPr lang="en-AU" sz="2000"/>
          </a:p>
          <a:p>
            <a:pPr algn="l"/>
            <a:endParaRPr lang="en-AU" sz="2000"/>
          </a:p>
          <a:p>
            <a:pPr algn="l"/>
            <a:endParaRPr lang="en-AU" sz="2000"/>
          </a:p>
        </p:txBody>
      </p:sp>
      <p:sp>
        <p:nvSpPr>
          <p:cNvPr id="7" name="Rectangle 6"/>
          <p:cNvSpPr/>
          <p:nvPr/>
        </p:nvSpPr>
        <p:spPr>
          <a:xfrm>
            <a:off x="827584" y="1202170"/>
            <a:ext cx="7344817" cy="4093428"/>
          </a:xfrm>
          <a:prstGeom prst="rect">
            <a:avLst/>
          </a:prstGeom>
        </p:spPr>
        <p:txBody>
          <a:bodyPr wrap="square">
            <a:spAutoFit/>
          </a:bodyPr>
          <a:lstStyle/>
          <a:p>
            <a:pPr marL="800100" lvl="1" indent="-342900" algn="just">
              <a:buFont typeface="Arial" panose="020B0604020202020204" pitchFamily="34" charset="0"/>
              <a:buChar char="•"/>
            </a:pPr>
            <a:r>
              <a:rPr lang="en-AU" sz="2000"/>
              <a:t>Lodgement of budget within timeframes</a:t>
            </a:r>
          </a:p>
          <a:p>
            <a:pPr marL="800100" lvl="1" indent="-342900" algn="just">
              <a:buFont typeface="Arial" panose="020B0604020202020204" pitchFamily="34" charset="0"/>
              <a:buChar char="•"/>
            </a:pPr>
            <a:r>
              <a:rPr lang="en-AU" sz="2000"/>
              <a:t>Lodgement of Player Declarations</a:t>
            </a:r>
          </a:p>
          <a:p>
            <a:pPr marL="800100" lvl="1" indent="-342900" algn="just">
              <a:buFont typeface="Arial" panose="020B0604020202020204" pitchFamily="34" charset="0"/>
              <a:buChar char="•"/>
            </a:pPr>
            <a:r>
              <a:rPr lang="en-AU" sz="2000"/>
              <a:t>Lodgement of Non Declared Player Forms</a:t>
            </a:r>
          </a:p>
          <a:p>
            <a:pPr marL="800100" lvl="1" indent="-342900" algn="just">
              <a:buFont typeface="Arial" panose="020B0604020202020204" pitchFamily="34" charset="0"/>
              <a:buChar char="•"/>
            </a:pPr>
            <a:r>
              <a:rPr lang="en-AU" sz="2000"/>
              <a:t>Lodgement of final Actual Budget declarations</a:t>
            </a:r>
          </a:p>
          <a:p>
            <a:pPr lvl="1" algn="just"/>
            <a:endParaRPr lang="en-AU" sz="2000"/>
          </a:p>
          <a:p>
            <a:pPr marL="800100" lvl="1" indent="-342900" algn="just">
              <a:buFont typeface="Arial" panose="020B0604020202020204" pitchFamily="34" charset="0"/>
              <a:buChar char="•"/>
            </a:pPr>
            <a:endParaRPr lang="en-AU" sz="2000"/>
          </a:p>
          <a:p>
            <a:pPr marL="0" lvl="1" algn="just"/>
            <a:endParaRPr lang="en-AU" sz="2000" i="1"/>
          </a:p>
          <a:p>
            <a:pPr marL="0" lvl="1" algn="just"/>
            <a:endParaRPr lang="en-AU" sz="2000" i="1"/>
          </a:p>
          <a:p>
            <a:pPr marL="0" lvl="1" algn="just"/>
            <a:endParaRPr lang="en-AU" sz="2000" i="1"/>
          </a:p>
          <a:p>
            <a:pPr marL="0" lvl="1" algn="just"/>
            <a:endParaRPr lang="en-AU" sz="2000" i="1"/>
          </a:p>
          <a:p>
            <a:pPr marL="0" lvl="1" algn="just"/>
            <a:endParaRPr lang="en-AU" sz="2000" i="1"/>
          </a:p>
          <a:p>
            <a:pPr marL="0" lvl="1" algn="just"/>
            <a:r>
              <a:rPr lang="en-AU" sz="2000" i="1"/>
              <a:t>Timeframes will be monitored for compliance. Clubs experiencing any issues must communicate with their Region Manager</a:t>
            </a:r>
          </a:p>
        </p:txBody>
      </p:sp>
      <p:pic>
        <p:nvPicPr>
          <p:cNvPr id="8" name="Picture 7">
            <a:extLst>
              <a:ext uri="{FF2B5EF4-FFF2-40B4-BE49-F238E27FC236}">
                <a16:creationId xmlns:a16="http://schemas.microsoft.com/office/drawing/2014/main" id="{AA56F1EA-D972-4CF7-EC91-3FC7BD8AE58C}"/>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9" name="Rectangle 8">
            <a:extLst>
              <a:ext uri="{FF2B5EF4-FFF2-40B4-BE49-F238E27FC236}">
                <a16:creationId xmlns:a16="http://schemas.microsoft.com/office/drawing/2014/main" id="{821F862E-AEBA-ABB1-834E-918C6B5B4F92}"/>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21941365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Compliance and Breach Risks ……</a:t>
            </a:r>
          </a:p>
        </p:txBody>
      </p:sp>
      <p:sp>
        <p:nvSpPr>
          <p:cNvPr id="3" name="Subtitle 2"/>
          <p:cNvSpPr>
            <a:spLocks noGrp="1"/>
          </p:cNvSpPr>
          <p:nvPr>
            <p:ph type="subTitle" idx="1"/>
          </p:nvPr>
        </p:nvSpPr>
        <p:spPr>
          <a:xfrm>
            <a:off x="755576" y="1340768"/>
            <a:ext cx="7560840" cy="3240360"/>
          </a:xfrm>
        </p:spPr>
        <p:txBody>
          <a:bodyPr>
            <a:normAutofit/>
          </a:bodyPr>
          <a:lstStyle/>
          <a:p>
            <a:pPr algn="l"/>
            <a:endParaRPr lang="en-AU" sz="2000"/>
          </a:p>
          <a:p>
            <a:pPr algn="l"/>
            <a:endParaRPr lang="en-AU" sz="2000"/>
          </a:p>
          <a:p>
            <a:pPr algn="l"/>
            <a:endParaRPr lang="en-AU" sz="2000"/>
          </a:p>
          <a:p>
            <a:pPr algn="l"/>
            <a:endParaRPr lang="en-AU" sz="2000"/>
          </a:p>
        </p:txBody>
      </p:sp>
      <p:sp>
        <p:nvSpPr>
          <p:cNvPr id="7" name="Rectangle 6"/>
          <p:cNvSpPr/>
          <p:nvPr/>
        </p:nvSpPr>
        <p:spPr>
          <a:xfrm>
            <a:off x="827584" y="1202170"/>
            <a:ext cx="7344817" cy="4093428"/>
          </a:xfrm>
          <a:prstGeom prst="rect">
            <a:avLst/>
          </a:prstGeom>
        </p:spPr>
        <p:txBody>
          <a:bodyPr wrap="square">
            <a:spAutoFit/>
          </a:bodyPr>
          <a:lstStyle/>
          <a:p>
            <a:pPr marL="800100" lvl="1" indent="-342900" algn="just">
              <a:buFont typeface="Arial" panose="020B0604020202020204" pitchFamily="34" charset="0"/>
              <a:buChar char="•"/>
            </a:pPr>
            <a:r>
              <a:rPr lang="en-AU" sz="2000"/>
              <a:t>Inconsistent Budget to Player Payment Declarations</a:t>
            </a:r>
          </a:p>
          <a:p>
            <a:pPr marL="800100" lvl="1" indent="-342900" algn="just">
              <a:buFont typeface="Arial" panose="020B0604020202020204" pitchFamily="34" charset="0"/>
              <a:buChar char="•"/>
            </a:pPr>
            <a:r>
              <a:rPr lang="en-AU" sz="2000"/>
              <a:t>Reporting of payment for travel/accommodation for individual players and/or teams</a:t>
            </a:r>
          </a:p>
          <a:p>
            <a:pPr marL="800100" lvl="1" indent="-342900" algn="just">
              <a:buFont typeface="Arial" panose="020B0604020202020204" pitchFamily="34" charset="0"/>
              <a:buChar char="•"/>
            </a:pPr>
            <a:r>
              <a:rPr lang="en-AU" sz="2000"/>
              <a:t>Reporting of cash or non-cash awards to players across all grades</a:t>
            </a:r>
          </a:p>
          <a:p>
            <a:pPr marL="800100" lvl="1" indent="-342900" algn="just">
              <a:buFont typeface="Arial" panose="020B0604020202020204" pitchFamily="34" charset="0"/>
              <a:buChar char="•"/>
            </a:pPr>
            <a:endParaRPr lang="en-AU" sz="2000"/>
          </a:p>
          <a:p>
            <a:pPr marL="800100" lvl="1" indent="-342900" algn="just">
              <a:buFont typeface="Arial" panose="020B0604020202020204" pitchFamily="34" charset="0"/>
              <a:buChar char="•"/>
            </a:pPr>
            <a:r>
              <a:rPr lang="en-AU" sz="2000"/>
              <a:t>Budgeting over the Clubs APP Cap</a:t>
            </a:r>
          </a:p>
          <a:p>
            <a:pPr marL="800100" lvl="1" indent="-342900" algn="just">
              <a:buFont typeface="Arial" panose="020B0604020202020204" pitchFamily="34" charset="0"/>
              <a:buChar char="•"/>
            </a:pPr>
            <a:r>
              <a:rPr lang="en-AU" sz="2000"/>
              <a:t>Breaching the clubs APP Cap</a:t>
            </a:r>
          </a:p>
          <a:p>
            <a:pPr marL="800100" lvl="1" indent="-342900" algn="just">
              <a:buFont typeface="Arial" panose="020B0604020202020204" pitchFamily="34" charset="0"/>
              <a:buChar char="•"/>
            </a:pPr>
            <a:endParaRPr lang="en-AU" sz="2000"/>
          </a:p>
          <a:p>
            <a:pPr marL="0" lvl="1" algn="just"/>
            <a:endParaRPr lang="en-AU" sz="2000" i="1"/>
          </a:p>
          <a:p>
            <a:pPr marL="0" lvl="1" algn="just"/>
            <a:endParaRPr lang="en-AU" sz="2000" i="1"/>
          </a:p>
          <a:p>
            <a:pPr marL="0" lvl="1" algn="just"/>
            <a:r>
              <a:rPr lang="en-AU" sz="2000" i="1"/>
              <a:t>Timeframes will be monitored for compliance. Clubs experiencing any issues must communicate with their Region Manager</a:t>
            </a:r>
          </a:p>
        </p:txBody>
      </p:sp>
      <p:pic>
        <p:nvPicPr>
          <p:cNvPr id="8" name="Picture 7">
            <a:extLst>
              <a:ext uri="{FF2B5EF4-FFF2-40B4-BE49-F238E27FC236}">
                <a16:creationId xmlns:a16="http://schemas.microsoft.com/office/drawing/2014/main" id="{AA56F1EA-D972-4CF7-EC91-3FC7BD8AE58C}"/>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9" name="Rectangle 8">
            <a:extLst>
              <a:ext uri="{FF2B5EF4-FFF2-40B4-BE49-F238E27FC236}">
                <a16:creationId xmlns:a16="http://schemas.microsoft.com/office/drawing/2014/main" id="{821F862E-AEBA-ABB1-834E-918C6B5B4F92}"/>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19915373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APP Player Payment Budget/Final Declaration</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124744"/>
            <a:ext cx="8064896" cy="36099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3B0486D8-DBDE-9E1D-2126-778F1D654580}"/>
              </a:ext>
            </a:extLst>
          </p:cNvPr>
          <p:cNvPicPr>
            <a:picLocks noChangeAspect="1"/>
          </p:cNvPicPr>
          <p:nvPr/>
        </p:nvPicPr>
        <p:blipFill rotWithShape="1">
          <a:blip r:embed="rId3">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4" name="Rectangle 3">
            <a:extLst>
              <a:ext uri="{FF2B5EF4-FFF2-40B4-BE49-F238E27FC236}">
                <a16:creationId xmlns:a16="http://schemas.microsoft.com/office/drawing/2014/main" id="{2F123E2C-581F-DC61-68A2-BB534E08FE71}"/>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3608038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2">
            <a:extLst>
              <a:ext uri="{28A0092B-C50C-407E-A947-70E740481C1C}">
                <a14:useLocalDpi xmlns:a14="http://schemas.microsoft.com/office/drawing/2010/main" val="0"/>
              </a:ext>
            </a:extLst>
          </a:blip>
          <a:srcRect l="6245" t="-157" r="18275" b="-1"/>
          <a:stretch/>
        </p:blipFill>
        <p:spPr>
          <a:xfrm>
            <a:off x="1" y="-27384"/>
            <a:ext cx="9144000" cy="6885384"/>
          </a:xfrm>
          <a:prstGeom prst="rect">
            <a:avLst/>
          </a:prstGeom>
        </p:spPr>
      </p:pic>
      <p:sp>
        <p:nvSpPr>
          <p:cNvPr id="2" name="Rectangle 1">
            <a:extLst>
              <a:ext uri="{FF2B5EF4-FFF2-40B4-BE49-F238E27FC236}">
                <a16:creationId xmlns:a16="http://schemas.microsoft.com/office/drawing/2014/main" id="{DDB5C3CF-62CD-34D4-CF79-CD73F0E48FB1}"/>
              </a:ext>
            </a:extLst>
          </p:cNvPr>
          <p:cNvSpPr/>
          <p:nvPr/>
        </p:nvSpPr>
        <p:spPr>
          <a:xfrm>
            <a:off x="575556" y="3212976"/>
            <a:ext cx="7992888" cy="1015663"/>
          </a:xfrm>
          <a:prstGeom prst="rect">
            <a:avLst/>
          </a:prstGeom>
        </p:spPr>
        <p:txBody>
          <a:bodyPr wrap="square">
            <a:spAutoFit/>
          </a:bodyPr>
          <a:lstStyle/>
          <a:p>
            <a:r>
              <a:rPr lang="en-AU" sz="6000">
                <a:solidFill>
                  <a:schemeClr val="bg1"/>
                </a:solidFill>
                <a:latin typeface="Franklin Gothic Demi Cond" panose="020B0706030402020204" pitchFamily="34" charset="0"/>
              </a:rPr>
              <a:t>Player Points System</a:t>
            </a:r>
            <a:endParaRPr lang="en-AU" sz="6000"/>
          </a:p>
        </p:txBody>
      </p:sp>
      <p:pic>
        <p:nvPicPr>
          <p:cNvPr id="3" name="Picture 2" descr="Logo&#10;&#10;Description automatically generated">
            <a:extLst>
              <a:ext uri="{FF2B5EF4-FFF2-40B4-BE49-F238E27FC236}">
                <a16:creationId xmlns:a16="http://schemas.microsoft.com/office/drawing/2014/main" id="{FB1A53A9-10DF-C90E-1771-7B5881677D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1009223"/>
            <a:ext cx="2709929" cy="2210570"/>
          </a:xfrm>
          <a:prstGeom prst="rect">
            <a:avLst/>
          </a:prstGeom>
        </p:spPr>
      </p:pic>
    </p:spTree>
    <p:extLst>
      <p:ext uri="{BB962C8B-B14F-4D97-AF65-F5344CB8AC3E}">
        <p14:creationId xmlns:p14="http://schemas.microsoft.com/office/powerpoint/2010/main" val="30945412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297721"/>
            <a:ext cx="5196400" cy="6227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654870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Audit Issues from experiences State-wide</a:t>
            </a:r>
          </a:p>
        </p:txBody>
      </p:sp>
      <p:sp>
        <p:nvSpPr>
          <p:cNvPr id="3" name="Subtitle 2"/>
          <p:cNvSpPr>
            <a:spLocks noGrp="1"/>
          </p:cNvSpPr>
          <p:nvPr>
            <p:ph type="subTitle" idx="1"/>
          </p:nvPr>
        </p:nvSpPr>
        <p:spPr>
          <a:xfrm>
            <a:off x="755576" y="1340768"/>
            <a:ext cx="7560840" cy="3240360"/>
          </a:xfrm>
        </p:spPr>
        <p:txBody>
          <a:bodyPr>
            <a:normAutofit/>
          </a:bodyPr>
          <a:lstStyle/>
          <a:p>
            <a:pPr algn="l"/>
            <a:endParaRPr lang="en-AU" sz="2000"/>
          </a:p>
          <a:p>
            <a:pPr algn="l"/>
            <a:endParaRPr lang="en-AU" sz="2000"/>
          </a:p>
          <a:p>
            <a:pPr algn="l"/>
            <a:endParaRPr lang="en-AU" sz="2000"/>
          </a:p>
          <a:p>
            <a:pPr algn="l"/>
            <a:endParaRPr lang="en-AU" sz="2000"/>
          </a:p>
        </p:txBody>
      </p:sp>
      <p:sp>
        <p:nvSpPr>
          <p:cNvPr id="7" name="Rectangle 6"/>
          <p:cNvSpPr/>
          <p:nvPr/>
        </p:nvSpPr>
        <p:spPr>
          <a:xfrm>
            <a:off x="611560" y="1340768"/>
            <a:ext cx="7704855" cy="2554545"/>
          </a:xfrm>
          <a:prstGeom prst="rect">
            <a:avLst/>
          </a:prstGeom>
        </p:spPr>
        <p:txBody>
          <a:bodyPr wrap="square">
            <a:spAutoFit/>
          </a:bodyPr>
          <a:lstStyle/>
          <a:p>
            <a:pPr marL="342900" indent="-342900" algn="just">
              <a:buFont typeface="Arial" panose="020B0604020202020204" pitchFamily="34" charset="0"/>
              <a:buChar char="•"/>
            </a:pPr>
            <a:r>
              <a:rPr lang="en-AU" sz="2000" b="1"/>
              <a:t>Audits were conducted on Country and Metro Clubs in 2022</a:t>
            </a:r>
          </a:p>
          <a:p>
            <a:pPr marL="342900" indent="-342900" algn="just">
              <a:buFont typeface="Arial" panose="020B0604020202020204" pitchFamily="34" charset="0"/>
              <a:buChar char="•"/>
            </a:pPr>
            <a:endParaRPr lang="en-AU" sz="2000" b="1"/>
          </a:p>
          <a:p>
            <a:pPr marL="342900" indent="-342900" algn="just">
              <a:buFont typeface="Arial" panose="020B0604020202020204" pitchFamily="34" charset="0"/>
              <a:buChar char="•"/>
            </a:pPr>
            <a:r>
              <a:rPr lang="en-AU" sz="2000" b="1"/>
              <a:t>Some of the Issues Raised;</a:t>
            </a:r>
          </a:p>
          <a:p>
            <a:pPr marL="800100" lvl="1" indent="-342900" algn="just">
              <a:buFont typeface="Arial" panose="020B0604020202020204" pitchFamily="34" charset="0"/>
              <a:buChar char="•"/>
            </a:pPr>
            <a:r>
              <a:rPr lang="en-AU" sz="2000"/>
              <a:t>Game tallies for players – Play HQ/SPORTS TG v Final Declaration</a:t>
            </a:r>
          </a:p>
          <a:p>
            <a:pPr marL="800100" lvl="1" indent="-342900" algn="just">
              <a:buFont typeface="Arial" panose="020B0604020202020204" pitchFamily="34" charset="0"/>
              <a:buChar char="•"/>
            </a:pPr>
            <a:r>
              <a:rPr lang="en-AU" sz="2000"/>
              <a:t>Contracts incorrectly reflecting actual payments</a:t>
            </a:r>
          </a:p>
          <a:p>
            <a:pPr marL="800100" lvl="1" indent="-342900" algn="just">
              <a:buFont typeface="Arial" panose="020B0604020202020204" pitchFamily="34" charset="0"/>
              <a:buChar char="•"/>
            </a:pPr>
            <a:r>
              <a:rPr lang="en-AU" sz="2000"/>
              <a:t>Financial Reports not reflecting figures in Final Declaration</a:t>
            </a:r>
          </a:p>
          <a:p>
            <a:pPr marL="800100" lvl="1" indent="-342900" algn="just">
              <a:buFont typeface="Arial" panose="020B0604020202020204" pitchFamily="34" charset="0"/>
              <a:buChar char="•"/>
            </a:pPr>
            <a:r>
              <a:rPr lang="en-AU" sz="2000"/>
              <a:t>Non-Contracted Player Summary not signed by individuals</a:t>
            </a:r>
          </a:p>
          <a:p>
            <a:pPr marL="800100" lvl="1" indent="-342900" algn="just">
              <a:buFont typeface="Arial" panose="020B0604020202020204" pitchFamily="34" charset="0"/>
              <a:buChar char="•"/>
            </a:pPr>
            <a:r>
              <a:rPr lang="en-AU" sz="2000"/>
              <a:t>Reporting on Player Coaching Payments</a:t>
            </a:r>
          </a:p>
        </p:txBody>
      </p:sp>
      <p:pic>
        <p:nvPicPr>
          <p:cNvPr id="8" name="Picture 7">
            <a:extLst>
              <a:ext uri="{FF2B5EF4-FFF2-40B4-BE49-F238E27FC236}">
                <a16:creationId xmlns:a16="http://schemas.microsoft.com/office/drawing/2014/main" id="{9698F65E-D099-1314-F43E-BC7676DCECEA}"/>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9" name="Rectangle 8">
            <a:extLst>
              <a:ext uri="{FF2B5EF4-FFF2-40B4-BE49-F238E27FC236}">
                <a16:creationId xmlns:a16="http://schemas.microsoft.com/office/drawing/2014/main" id="{E6A37516-944E-AB1A-5CAD-CEEDD32DED4B}"/>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18344937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How is the APP to be enforced?</a:t>
            </a:r>
          </a:p>
        </p:txBody>
      </p:sp>
      <p:sp>
        <p:nvSpPr>
          <p:cNvPr id="3" name="Subtitle 2"/>
          <p:cNvSpPr>
            <a:spLocks noGrp="1"/>
          </p:cNvSpPr>
          <p:nvPr>
            <p:ph type="subTitle" idx="1"/>
          </p:nvPr>
        </p:nvSpPr>
        <p:spPr>
          <a:xfrm>
            <a:off x="755576" y="1340768"/>
            <a:ext cx="7560840" cy="3816424"/>
          </a:xfrm>
        </p:spPr>
        <p:txBody>
          <a:bodyPr>
            <a:normAutofit lnSpcReduction="10000"/>
          </a:bodyPr>
          <a:lstStyle/>
          <a:p>
            <a:pPr marL="342900" indent="-342900" algn="just">
              <a:buFontTx/>
              <a:buChar char="-"/>
            </a:pPr>
            <a:r>
              <a:rPr lang="en-AU" sz="2000">
                <a:solidFill>
                  <a:schemeClr val="tx1"/>
                </a:solidFill>
              </a:rPr>
              <a:t>The Integrity Officers or the Region shall determine the value of all or any payments or advantage provide for the benefit of the player by the club or associate of the club or player</a:t>
            </a:r>
          </a:p>
          <a:p>
            <a:pPr marL="342900" indent="-342900" algn="just">
              <a:buFontTx/>
              <a:buChar char="-"/>
            </a:pPr>
            <a:endParaRPr lang="en-AU" sz="2000">
              <a:solidFill>
                <a:schemeClr val="tx1"/>
              </a:solidFill>
            </a:endParaRPr>
          </a:p>
          <a:p>
            <a:pPr marL="342900" indent="-342900" algn="just">
              <a:buFontTx/>
              <a:buChar char="-"/>
            </a:pPr>
            <a:r>
              <a:rPr lang="en-AU" sz="2000" b="1">
                <a:solidFill>
                  <a:schemeClr val="tx1"/>
                </a:solidFill>
              </a:rPr>
              <a:t>Failure to satisfactorily explain payments shall be deemed as a payment to the player and included in the APP</a:t>
            </a:r>
          </a:p>
          <a:p>
            <a:pPr marL="342900" indent="-342900" algn="just">
              <a:buFontTx/>
              <a:buChar char="-"/>
            </a:pPr>
            <a:endParaRPr lang="en-AU" sz="2000" b="1">
              <a:solidFill>
                <a:schemeClr val="tx1"/>
              </a:solidFill>
            </a:endParaRPr>
          </a:p>
          <a:p>
            <a:pPr marL="342900" indent="-342900" algn="just">
              <a:buFontTx/>
              <a:buChar char="-"/>
            </a:pPr>
            <a:r>
              <a:rPr lang="en-AU" sz="2000">
                <a:solidFill>
                  <a:schemeClr val="tx1"/>
                </a:solidFill>
              </a:rPr>
              <a:t>Where it is deemed by the Region that any person or club has engaged in conduct in breach of the APP rules, a charge maybe laid against:</a:t>
            </a:r>
          </a:p>
          <a:p>
            <a:pPr marL="800100" lvl="1" indent="-342900" algn="just">
              <a:buFontTx/>
              <a:buChar char="-"/>
            </a:pPr>
            <a:r>
              <a:rPr lang="en-AU" sz="2000" i="1">
                <a:solidFill>
                  <a:schemeClr val="tx1"/>
                </a:solidFill>
              </a:rPr>
              <a:t>The club or player</a:t>
            </a:r>
          </a:p>
          <a:p>
            <a:pPr marL="800100" lvl="1" indent="-342900" algn="just">
              <a:buFontTx/>
              <a:buChar char="-"/>
            </a:pPr>
            <a:r>
              <a:rPr lang="en-AU" sz="2000" i="1">
                <a:solidFill>
                  <a:schemeClr val="tx1"/>
                </a:solidFill>
              </a:rPr>
              <a:t>Where Rule 2 (b) applies, the Club</a:t>
            </a:r>
          </a:p>
          <a:p>
            <a:pPr marL="342900" indent="-342900" algn="l">
              <a:buFontTx/>
              <a:buChar char="-"/>
            </a:pPr>
            <a:endParaRPr lang="en-AU" sz="1600" i="1">
              <a:solidFill>
                <a:schemeClr val="tx1">
                  <a:lumMod val="50000"/>
                  <a:lumOff val="50000"/>
                </a:schemeClr>
              </a:solidFill>
            </a:endParaRPr>
          </a:p>
        </p:txBody>
      </p:sp>
      <p:pic>
        <p:nvPicPr>
          <p:cNvPr id="7" name="Picture 6">
            <a:extLst>
              <a:ext uri="{FF2B5EF4-FFF2-40B4-BE49-F238E27FC236}">
                <a16:creationId xmlns:a16="http://schemas.microsoft.com/office/drawing/2014/main" id="{2312A719-1A43-5311-7FC8-DCC7B005A46C}"/>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44D02013-AB5B-7E58-4996-08B3DCC85673}"/>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26632612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How is a charge heard and by who?</a:t>
            </a:r>
          </a:p>
        </p:txBody>
      </p:sp>
      <p:sp>
        <p:nvSpPr>
          <p:cNvPr id="3" name="Subtitle 2"/>
          <p:cNvSpPr>
            <a:spLocks noGrp="1"/>
          </p:cNvSpPr>
          <p:nvPr>
            <p:ph type="subTitle" idx="1"/>
          </p:nvPr>
        </p:nvSpPr>
        <p:spPr>
          <a:xfrm>
            <a:off x="755576" y="1340767"/>
            <a:ext cx="7560840" cy="4136623"/>
          </a:xfrm>
        </p:spPr>
        <p:txBody>
          <a:bodyPr>
            <a:normAutofit lnSpcReduction="10000"/>
          </a:bodyPr>
          <a:lstStyle/>
          <a:p>
            <a:pPr marL="342900" indent="-342900" algn="just">
              <a:buFontTx/>
              <a:buChar char="-"/>
            </a:pPr>
            <a:r>
              <a:rPr lang="en-AU" sz="2000">
                <a:solidFill>
                  <a:schemeClr val="tx1"/>
                </a:solidFill>
              </a:rPr>
              <a:t>A Region shall appoint a Payment Player Disciplinary Committee who shall hear and determine any charge laid under the Player Payment Rules </a:t>
            </a:r>
          </a:p>
          <a:p>
            <a:pPr marL="342900" indent="-342900" algn="just">
              <a:buFontTx/>
              <a:buChar char="-"/>
            </a:pPr>
            <a:endParaRPr lang="en-AU" sz="2000">
              <a:solidFill>
                <a:schemeClr val="tx1"/>
              </a:solidFill>
            </a:endParaRPr>
          </a:p>
          <a:p>
            <a:pPr marL="342900" indent="-342900" algn="just">
              <a:buFontTx/>
              <a:buChar char="-"/>
            </a:pPr>
            <a:r>
              <a:rPr lang="en-AU" sz="2000">
                <a:solidFill>
                  <a:schemeClr val="tx1"/>
                </a:solidFill>
              </a:rPr>
              <a:t>The Committee shall consist of 3 persons including a Legal Practitioner who shall act as Chair and 2 other persons</a:t>
            </a:r>
          </a:p>
          <a:p>
            <a:pPr marL="342900" indent="-342900" algn="just">
              <a:buFontTx/>
              <a:buChar char="-"/>
            </a:pPr>
            <a:endParaRPr lang="en-AU" sz="2000">
              <a:solidFill>
                <a:schemeClr val="tx1"/>
              </a:solidFill>
            </a:endParaRPr>
          </a:p>
          <a:p>
            <a:pPr marL="342900" indent="-342900" algn="just">
              <a:buFontTx/>
              <a:buChar char="-"/>
            </a:pPr>
            <a:r>
              <a:rPr lang="en-AU" sz="2000">
                <a:solidFill>
                  <a:schemeClr val="tx1"/>
                </a:solidFill>
              </a:rPr>
              <a:t>At a hearing, the Disciplinary Committee shall decide any charge on the balance of probability whether a club or player has or hasn’t engaged in the alleged conduct</a:t>
            </a:r>
          </a:p>
          <a:p>
            <a:pPr marL="342900" indent="-342900" algn="just">
              <a:buFontTx/>
              <a:buChar char="-"/>
            </a:pPr>
            <a:endParaRPr lang="en-AU" sz="2000" i="1">
              <a:solidFill>
                <a:schemeClr val="tx1"/>
              </a:solidFill>
            </a:endParaRPr>
          </a:p>
          <a:p>
            <a:pPr marL="342900" indent="-342900" algn="just">
              <a:buFontTx/>
              <a:buChar char="-"/>
            </a:pPr>
            <a:r>
              <a:rPr lang="en-AU" sz="2000" i="1">
                <a:solidFill>
                  <a:schemeClr val="tx1"/>
                </a:solidFill>
              </a:rPr>
              <a:t>A club or Player charged shall bear the onus of establishing on the balance of probability that the alleged conduct was not engaged in</a:t>
            </a:r>
            <a:endParaRPr lang="en-AU" sz="1600" i="1">
              <a:solidFill>
                <a:schemeClr val="tx1"/>
              </a:solidFill>
            </a:endParaRPr>
          </a:p>
        </p:txBody>
      </p:sp>
      <p:pic>
        <p:nvPicPr>
          <p:cNvPr id="7" name="Picture 6">
            <a:extLst>
              <a:ext uri="{FF2B5EF4-FFF2-40B4-BE49-F238E27FC236}">
                <a16:creationId xmlns:a16="http://schemas.microsoft.com/office/drawing/2014/main" id="{F5CF9DDD-C74E-C59F-F125-C615F41ABDAD}"/>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F288485A-5D4F-3511-EE95-A7FFF129B27C}"/>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1551104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What types of breaches could occur?</a:t>
            </a:r>
          </a:p>
        </p:txBody>
      </p:sp>
      <p:sp>
        <p:nvSpPr>
          <p:cNvPr id="3" name="Subtitle 2"/>
          <p:cNvSpPr>
            <a:spLocks noGrp="1"/>
          </p:cNvSpPr>
          <p:nvPr>
            <p:ph type="subTitle" idx="1"/>
          </p:nvPr>
        </p:nvSpPr>
        <p:spPr>
          <a:xfrm>
            <a:off x="755576" y="1340768"/>
            <a:ext cx="7560840" cy="3960440"/>
          </a:xfrm>
        </p:spPr>
        <p:txBody>
          <a:bodyPr>
            <a:normAutofit/>
          </a:bodyPr>
          <a:lstStyle/>
          <a:p>
            <a:pPr algn="just"/>
            <a:r>
              <a:rPr lang="en-AU" sz="2000" b="1">
                <a:solidFill>
                  <a:schemeClr val="tx1"/>
                </a:solidFill>
              </a:rPr>
              <a:t>A breach of the APP Rule could occur when:</a:t>
            </a:r>
          </a:p>
          <a:p>
            <a:pPr marL="342900" indent="-342900" algn="just">
              <a:buFontTx/>
              <a:buChar char="-"/>
            </a:pPr>
            <a:r>
              <a:rPr lang="en-AU" sz="2000">
                <a:solidFill>
                  <a:schemeClr val="tx1"/>
                </a:solidFill>
              </a:rPr>
              <a:t>Procedurally, where clubs do not lodge or </a:t>
            </a:r>
            <a:r>
              <a:rPr lang="en-AU" sz="2000" u="sng">
                <a:solidFill>
                  <a:schemeClr val="tx1"/>
                </a:solidFill>
              </a:rPr>
              <a:t>do not lodge on time</a:t>
            </a:r>
            <a:r>
              <a:rPr lang="en-AU" sz="2000">
                <a:solidFill>
                  <a:schemeClr val="tx1"/>
                </a:solidFill>
              </a:rPr>
              <a:t>, Player Payment Budgets, contracts, non contracted player declarations and Actual Payment schedules</a:t>
            </a:r>
          </a:p>
          <a:p>
            <a:pPr marL="342900" indent="-342900" algn="just">
              <a:buFontTx/>
              <a:buChar char="-"/>
            </a:pPr>
            <a:endParaRPr lang="en-AU" sz="2000">
              <a:solidFill>
                <a:schemeClr val="tx1"/>
              </a:solidFill>
            </a:endParaRPr>
          </a:p>
          <a:p>
            <a:pPr marL="342900" indent="-342900" algn="just">
              <a:buFontTx/>
              <a:buChar char="-"/>
            </a:pPr>
            <a:r>
              <a:rPr lang="en-AU" sz="2000">
                <a:solidFill>
                  <a:schemeClr val="tx1"/>
                </a:solidFill>
              </a:rPr>
              <a:t>Non compliance with an Integrity Officer</a:t>
            </a:r>
          </a:p>
          <a:p>
            <a:pPr marL="342900" indent="-342900" algn="just">
              <a:buFontTx/>
              <a:buChar char="-"/>
            </a:pPr>
            <a:endParaRPr lang="en-AU" sz="2000">
              <a:solidFill>
                <a:schemeClr val="tx1"/>
              </a:solidFill>
            </a:endParaRPr>
          </a:p>
          <a:p>
            <a:pPr marL="342900" indent="-342900" algn="just">
              <a:buFontTx/>
              <a:buChar char="-"/>
            </a:pPr>
            <a:r>
              <a:rPr lang="en-AU" sz="2000">
                <a:solidFill>
                  <a:schemeClr val="tx1"/>
                </a:solidFill>
              </a:rPr>
              <a:t>Where a player and or club does not declare the total player payments being received </a:t>
            </a:r>
          </a:p>
          <a:p>
            <a:pPr marL="342900" indent="-342900" algn="just">
              <a:buFontTx/>
              <a:buChar char="-"/>
            </a:pPr>
            <a:endParaRPr lang="en-AU" sz="2000">
              <a:solidFill>
                <a:schemeClr val="tx1"/>
              </a:solidFill>
            </a:endParaRPr>
          </a:p>
          <a:p>
            <a:pPr marL="342900" indent="-342900" algn="just">
              <a:buFontTx/>
              <a:buChar char="-"/>
            </a:pPr>
            <a:r>
              <a:rPr lang="en-AU" sz="2000">
                <a:solidFill>
                  <a:schemeClr val="tx1"/>
                </a:solidFill>
              </a:rPr>
              <a:t>Where a club exceeds their Allowable Player Payments</a:t>
            </a:r>
            <a:endParaRPr lang="en-AU" sz="2800">
              <a:solidFill>
                <a:schemeClr val="tx1"/>
              </a:solidFill>
            </a:endParaRPr>
          </a:p>
        </p:txBody>
      </p:sp>
      <p:pic>
        <p:nvPicPr>
          <p:cNvPr id="7" name="Picture 6">
            <a:extLst>
              <a:ext uri="{FF2B5EF4-FFF2-40B4-BE49-F238E27FC236}">
                <a16:creationId xmlns:a16="http://schemas.microsoft.com/office/drawing/2014/main" id="{0528A70E-1E2E-E4DA-FB43-43A683BEEC42}"/>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687E7779-03A2-6286-4239-5E10BAE21791}"/>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28834675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What sanctions apply for breaches?</a:t>
            </a:r>
          </a:p>
        </p:txBody>
      </p:sp>
      <p:sp>
        <p:nvSpPr>
          <p:cNvPr id="3" name="Subtitle 2"/>
          <p:cNvSpPr>
            <a:spLocks noGrp="1"/>
          </p:cNvSpPr>
          <p:nvPr>
            <p:ph type="subTitle" idx="1"/>
          </p:nvPr>
        </p:nvSpPr>
        <p:spPr>
          <a:xfrm>
            <a:off x="755576" y="1340767"/>
            <a:ext cx="7992888" cy="4136623"/>
          </a:xfrm>
        </p:spPr>
        <p:txBody>
          <a:bodyPr>
            <a:normAutofit lnSpcReduction="10000"/>
          </a:bodyPr>
          <a:lstStyle/>
          <a:p>
            <a:pPr algn="just"/>
            <a:r>
              <a:rPr lang="en-AU" sz="2000">
                <a:solidFill>
                  <a:schemeClr val="tx1"/>
                </a:solidFill>
              </a:rPr>
              <a:t>For breaches of the APP Rule, at the absolute discretion of the Disciplinary Committee maximum sanctions as listed in the rule may include: </a:t>
            </a:r>
          </a:p>
          <a:p>
            <a:pPr marL="342900" indent="-342900" algn="just">
              <a:buFontTx/>
              <a:buChar char="-"/>
            </a:pPr>
            <a:r>
              <a:rPr lang="en-AU" sz="2000" i="1">
                <a:solidFill>
                  <a:schemeClr val="tx1"/>
                </a:solidFill>
              </a:rPr>
              <a:t>Monetary sanction to a maximum of $15,000 for clubs and players</a:t>
            </a:r>
          </a:p>
          <a:p>
            <a:pPr marL="342900" indent="-342900" algn="just">
              <a:buFontTx/>
              <a:buChar char="-"/>
            </a:pPr>
            <a:endParaRPr lang="en-AU" sz="2000" i="1">
              <a:solidFill>
                <a:schemeClr val="tx1"/>
              </a:solidFill>
            </a:endParaRPr>
          </a:p>
          <a:p>
            <a:pPr algn="just"/>
            <a:r>
              <a:rPr lang="en-AU" sz="2000" i="1">
                <a:solidFill>
                  <a:schemeClr val="tx1"/>
                </a:solidFill>
              </a:rPr>
              <a:t>For breaches of the clubs AAP (Rule 2) and where no maximum sanctions apply, sanctions may include:</a:t>
            </a:r>
          </a:p>
          <a:p>
            <a:pPr marL="342900" indent="-342900" algn="just">
              <a:buFontTx/>
              <a:buChar char="-"/>
            </a:pPr>
            <a:r>
              <a:rPr lang="en-AU" sz="2000" i="1">
                <a:solidFill>
                  <a:schemeClr val="tx1"/>
                </a:solidFill>
              </a:rPr>
              <a:t>Reprimand</a:t>
            </a:r>
          </a:p>
          <a:p>
            <a:pPr marL="342900" indent="-342900" algn="just">
              <a:buFontTx/>
              <a:buChar char="-"/>
            </a:pPr>
            <a:r>
              <a:rPr lang="en-AU" sz="2000" i="1">
                <a:solidFill>
                  <a:schemeClr val="tx1"/>
                </a:solidFill>
              </a:rPr>
              <a:t>Monetary sanction</a:t>
            </a:r>
          </a:p>
          <a:p>
            <a:pPr marL="342900" indent="-342900" algn="just">
              <a:buFontTx/>
              <a:buChar char="-"/>
            </a:pPr>
            <a:r>
              <a:rPr lang="en-AU" sz="2000" i="1">
                <a:solidFill>
                  <a:schemeClr val="tx1"/>
                </a:solidFill>
              </a:rPr>
              <a:t>Loss and ineligibility of Premiership points for past or future</a:t>
            </a:r>
          </a:p>
          <a:p>
            <a:pPr marL="342900" indent="-342900" algn="just">
              <a:buFontTx/>
              <a:buChar char="-"/>
            </a:pPr>
            <a:r>
              <a:rPr lang="en-AU" sz="2000" i="1">
                <a:solidFill>
                  <a:schemeClr val="tx1"/>
                </a:solidFill>
              </a:rPr>
              <a:t>Ineligibility for Total Player Points (PPS) for current and future years</a:t>
            </a:r>
          </a:p>
          <a:p>
            <a:pPr marL="342900" indent="-342900" algn="just">
              <a:buFontTx/>
              <a:buChar char="-"/>
            </a:pPr>
            <a:r>
              <a:rPr lang="en-AU" sz="2000" i="1">
                <a:solidFill>
                  <a:schemeClr val="tx1"/>
                </a:solidFill>
              </a:rPr>
              <a:t>Order that a club shall not permit a person to occupy any office of the club</a:t>
            </a:r>
            <a:endParaRPr lang="en-AU" i="1">
              <a:solidFill>
                <a:schemeClr val="tx1"/>
              </a:solidFill>
            </a:endParaRPr>
          </a:p>
        </p:txBody>
      </p:sp>
      <p:pic>
        <p:nvPicPr>
          <p:cNvPr id="7" name="Picture 6">
            <a:extLst>
              <a:ext uri="{FF2B5EF4-FFF2-40B4-BE49-F238E27FC236}">
                <a16:creationId xmlns:a16="http://schemas.microsoft.com/office/drawing/2014/main" id="{6D99592D-AB39-CDE8-5B17-B4F6B6820873}"/>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BA3DD98D-1BE6-2EA5-7810-3B9B86532ED1}"/>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9161044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Is there an Appeal process?</a:t>
            </a:r>
          </a:p>
        </p:txBody>
      </p:sp>
      <p:sp>
        <p:nvSpPr>
          <p:cNvPr id="3" name="Subtitle 2"/>
          <p:cNvSpPr>
            <a:spLocks noGrp="1"/>
          </p:cNvSpPr>
          <p:nvPr>
            <p:ph type="subTitle" idx="1"/>
          </p:nvPr>
        </p:nvSpPr>
        <p:spPr>
          <a:xfrm>
            <a:off x="755576" y="1340768"/>
            <a:ext cx="7560840" cy="3240360"/>
          </a:xfrm>
        </p:spPr>
        <p:txBody>
          <a:bodyPr>
            <a:normAutofit/>
          </a:bodyPr>
          <a:lstStyle/>
          <a:p>
            <a:pPr marL="342900" indent="-342900" algn="just">
              <a:buFontTx/>
              <a:buChar char="-"/>
            </a:pPr>
            <a:r>
              <a:rPr lang="en-AU" sz="2000">
                <a:solidFill>
                  <a:schemeClr val="tx1"/>
                </a:solidFill>
              </a:rPr>
              <a:t>Yes</a:t>
            </a:r>
          </a:p>
          <a:p>
            <a:pPr marL="342900" indent="-342900" algn="just">
              <a:buFontTx/>
              <a:buChar char="-"/>
            </a:pPr>
            <a:endParaRPr lang="en-AU" sz="2000">
              <a:solidFill>
                <a:schemeClr val="tx1"/>
              </a:solidFill>
            </a:endParaRPr>
          </a:p>
          <a:p>
            <a:pPr marL="342900" indent="-342900" algn="just">
              <a:buFontTx/>
              <a:buChar char="-"/>
            </a:pPr>
            <a:r>
              <a:rPr lang="en-AU" sz="2000">
                <a:solidFill>
                  <a:schemeClr val="tx1"/>
                </a:solidFill>
              </a:rPr>
              <a:t>All appeals to sanctions imposed by a Regions Disciplinary Committee are to be heard by the AFL Victoria Appeal Board </a:t>
            </a:r>
          </a:p>
          <a:p>
            <a:pPr marL="342900" indent="-342900" algn="just">
              <a:buFontTx/>
              <a:buChar char="-"/>
            </a:pPr>
            <a:endParaRPr lang="en-AU" sz="2000">
              <a:solidFill>
                <a:schemeClr val="tx1"/>
              </a:solidFill>
            </a:endParaRPr>
          </a:p>
          <a:p>
            <a:pPr marL="342900" indent="-342900" algn="just">
              <a:buFontTx/>
              <a:buChar char="-"/>
            </a:pPr>
            <a:r>
              <a:rPr lang="en-AU" sz="2000">
                <a:solidFill>
                  <a:schemeClr val="tx1"/>
                </a:solidFill>
              </a:rPr>
              <a:t>Any Appeal heard by the AFL Victoria Appeals Board shall be held in accordance with the rules governing AFL Victoria Appeals Boards</a:t>
            </a:r>
          </a:p>
          <a:p>
            <a:pPr marL="342900" indent="-342900" algn="just">
              <a:buFontTx/>
              <a:buChar char="-"/>
            </a:pPr>
            <a:endParaRPr lang="en-AU" sz="2800">
              <a:solidFill>
                <a:schemeClr val="tx1">
                  <a:lumMod val="50000"/>
                  <a:lumOff val="50000"/>
                </a:schemeClr>
              </a:solidFill>
            </a:endParaRPr>
          </a:p>
        </p:txBody>
      </p:sp>
      <p:pic>
        <p:nvPicPr>
          <p:cNvPr id="7" name="Picture 6">
            <a:extLst>
              <a:ext uri="{FF2B5EF4-FFF2-40B4-BE49-F238E27FC236}">
                <a16:creationId xmlns:a16="http://schemas.microsoft.com/office/drawing/2014/main" id="{C708B399-5735-46C2-D137-D6208E9A6507}"/>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94446C57-031D-B07C-9E6C-7D1CDD831798}"/>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10721105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In 2023, will the APP be enforced?</a:t>
            </a:r>
          </a:p>
        </p:txBody>
      </p:sp>
      <p:sp>
        <p:nvSpPr>
          <p:cNvPr id="3" name="Subtitle 2"/>
          <p:cNvSpPr>
            <a:spLocks noGrp="1"/>
          </p:cNvSpPr>
          <p:nvPr>
            <p:ph type="subTitle" idx="1"/>
          </p:nvPr>
        </p:nvSpPr>
        <p:spPr>
          <a:xfrm>
            <a:off x="755576" y="1340768"/>
            <a:ext cx="7560840" cy="3816424"/>
          </a:xfrm>
        </p:spPr>
        <p:txBody>
          <a:bodyPr>
            <a:normAutofit lnSpcReduction="10000"/>
          </a:bodyPr>
          <a:lstStyle/>
          <a:p>
            <a:pPr marL="342900" indent="-342900" algn="just">
              <a:buFontTx/>
              <a:buChar char="-"/>
            </a:pPr>
            <a:r>
              <a:rPr lang="en-AU" sz="2000">
                <a:solidFill>
                  <a:schemeClr val="tx1"/>
                </a:solidFill>
              </a:rPr>
              <a:t>Yes</a:t>
            </a:r>
          </a:p>
          <a:p>
            <a:pPr marL="342900" indent="-342900" algn="just">
              <a:buFontTx/>
              <a:buChar char="-"/>
            </a:pPr>
            <a:r>
              <a:rPr lang="en-AU" sz="2000">
                <a:solidFill>
                  <a:schemeClr val="tx1"/>
                </a:solidFill>
              </a:rPr>
              <a:t>Regions/Metro Leagues have adopted the APP rules</a:t>
            </a:r>
          </a:p>
          <a:p>
            <a:pPr marL="342900" indent="-342900" algn="just">
              <a:buFontTx/>
              <a:buChar char="-"/>
            </a:pPr>
            <a:endParaRPr lang="en-AU" sz="2000">
              <a:solidFill>
                <a:schemeClr val="tx1"/>
              </a:solidFill>
            </a:endParaRPr>
          </a:p>
          <a:p>
            <a:pPr marL="342900" indent="-342900" algn="just">
              <a:buFontTx/>
              <a:buChar char="-"/>
            </a:pPr>
            <a:r>
              <a:rPr lang="en-AU" sz="2000">
                <a:solidFill>
                  <a:schemeClr val="tx1"/>
                </a:solidFill>
              </a:rPr>
              <a:t>Clubs are advised to comply with the APP</a:t>
            </a:r>
          </a:p>
          <a:p>
            <a:pPr marL="342900" indent="-342900" algn="just">
              <a:buFontTx/>
              <a:buChar char="-"/>
            </a:pPr>
            <a:endParaRPr lang="en-AU" sz="2000">
              <a:solidFill>
                <a:schemeClr val="tx1"/>
              </a:solidFill>
            </a:endParaRPr>
          </a:p>
          <a:p>
            <a:pPr marL="342900" indent="-342900" algn="just">
              <a:buFontTx/>
              <a:buChar char="-"/>
            </a:pPr>
            <a:r>
              <a:rPr lang="en-AU" sz="2000">
                <a:solidFill>
                  <a:schemeClr val="tx1"/>
                </a:solidFill>
              </a:rPr>
              <a:t>Clubs are encouraged to seek clarity and provide transparency on their individual scenarios as provided for in 8(c) and 8(d)</a:t>
            </a:r>
          </a:p>
          <a:p>
            <a:pPr marL="342900" indent="-342900" algn="just">
              <a:buFontTx/>
              <a:buChar char="-"/>
            </a:pPr>
            <a:endParaRPr lang="en-AU" sz="2000">
              <a:solidFill>
                <a:schemeClr val="tx1"/>
              </a:solidFill>
            </a:endParaRPr>
          </a:p>
          <a:p>
            <a:pPr marL="342900" indent="-342900" algn="just">
              <a:buFontTx/>
              <a:buChar char="-"/>
            </a:pPr>
            <a:r>
              <a:rPr lang="en-AU" sz="2000">
                <a:solidFill>
                  <a:schemeClr val="tx1"/>
                </a:solidFill>
              </a:rPr>
              <a:t>Any variation to the APP will be published</a:t>
            </a:r>
          </a:p>
          <a:p>
            <a:pPr marL="342900" indent="-342900" algn="just">
              <a:buFontTx/>
              <a:buChar char="-"/>
            </a:pPr>
            <a:endParaRPr lang="en-AU" sz="2000">
              <a:solidFill>
                <a:schemeClr val="tx1"/>
              </a:solidFill>
            </a:endParaRPr>
          </a:p>
          <a:p>
            <a:pPr marL="342900" indent="-342900" algn="just">
              <a:buFontTx/>
              <a:buChar char="-"/>
            </a:pPr>
            <a:r>
              <a:rPr lang="en-AU" sz="2000">
                <a:solidFill>
                  <a:schemeClr val="tx1"/>
                </a:solidFill>
              </a:rPr>
              <a:t>If in doubt seek a ruling from the Region/Metro League</a:t>
            </a:r>
          </a:p>
          <a:p>
            <a:pPr marL="342900" indent="-342900" algn="l">
              <a:buFontTx/>
              <a:buChar char="-"/>
            </a:pPr>
            <a:endParaRPr lang="en-AU" sz="1600">
              <a:solidFill>
                <a:schemeClr val="tx1">
                  <a:lumMod val="50000"/>
                  <a:lumOff val="50000"/>
                </a:schemeClr>
              </a:solidFill>
            </a:endParaRPr>
          </a:p>
        </p:txBody>
      </p:sp>
      <p:pic>
        <p:nvPicPr>
          <p:cNvPr id="7" name="Picture 6">
            <a:extLst>
              <a:ext uri="{FF2B5EF4-FFF2-40B4-BE49-F238E27FC236}">
                <a16:creationId xmlns:a16="http://schemas.microsoft.com/office/drawing/2014/main" id="{2D8D2013-162C-BC01-9645-6888899A468C}"/>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544AD222-5904-7183-72D0-F53ED09129AB}"/>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18249011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Access to clubs APP portal?</a:t>
            </a:r>
          </a:p>
        </p:txBody>
      </p:sp>
      <p:sp>
        <p:nvSpPr>
          <p:cNvPr id="3" name="Subtitle 2"/>
          <p:cNvSpPr>
            <a:spLocks noGrp="1"/>
          </p:cNvSpPr>
          <p:nvPr>
            <p:ph type="subTitle" idx="1"/>
          </p:nvPr>
        </p:nvSpPr>
        <p:spPr>
          <a:xfrm>
            <a:off x="755576" y="1340767"/>
            <a:ext cx="7560840" cy="4136623"/>
          </a:xfrm>
        </p:spPr>
        <p:txBody>
          <a:bodyPr>
            <a:normAutofit fontScale="70000" lnSpcReduction="20000"/>
          </a:bodyPr>
          <a:lstStyle/>
          <a:p>
            <a:pPr algn="just" fontAlgn="base"/>
            <a:r>
              <a:rPr lang="en-US" sz="2900" i="1">
                <a:solidFill>
                  <a:schemeClr val="tx1"/>
                </a:solidFill>
                <a:effectLst/>
                <a:latin typeface="Calibri" panose="020F0502020204030204" pitchFamily="34" charset="0"/>
                <a:ea typeface="Calibri" panose="020F0502020204030204" pitchFamily="34" charset="0"/>
              </a:rPr>
              <a:t>A</a:t>
            </a:r>
            <a:r>
              <a:rPr lang="en-US" sz="2900" i="1">
                <a:effectLst/>
                <a:latin typeface="Calibri" panose="020F0502020204030204" pitchFamily="34" charset="0"/>
                <a:ea typeface="Calibri" panose="020F0502020204030204" pitchFamily="34" charset="0"/>
              </a:rPr>
              <a:t> </a:t>
            </a:r>
            <a:r>
              <a:rPr lang="en-US" sz="2900" i="1" u="sng">
                <a:solidFill>
                  <a:srgbClr val="0563C1"/>
                </a:solidFill>
                <a:effectLst/>
                <a:latin typeface="Calibri" panose="020F0502020204030204" pitchFamily="34" charset="0"/>
                <a:ea typeface="Calibri" panose="020F0502020204030204" pitchFamily="34" charset="0"/>
                <a:hlinkClick r:id="rId2"/>
              </a:rPr>
              <a:t>Community Football Documents Portal</a:t>
            </a:r>
            <a:r>
              <a:rPr lang="en-US" sz="2900" i="1">
                <a:effectLst/>
                <a:latin typeface="Calibri" panose="020F0502020204030204" pitchFamily="34" charset="0"/>
                <a:ea typeface="Calibri" panose="020F0502020204030204" pitchFamily="34" charset="0"/>
              </a:rPr>
              <a:t> </a:t>
            </a:r>
            <a:r>
              <a:rPr lang="en-US" sz="2900" i="1">
                <a:solidFill>
                  <a:schemeClr val="tx1"/>
                </a:solidFill>
                <a:effectLst/>
                <a:latin typeface="Calibri" panose="020F0502020204030204" pitchFamily="34" charset="0"/>
                <a:ea typeface="Calibri" panose="020F0502020204030204" pitchFamily="34" charset="0"/>
              </a:rPr>
              <a:t>has been developed for League and Club Administrators to store various organisation documents (as outlined below). </a:t>
            </a:r>
          </a:p>
          <a:p>
            <a:pPr algn="just" fontAlgn="base"/>
            <a:endParaRPr lang="en-US" sz="2900">
              <a:solidFill>
                <a:schemeClr val="tx1"/>
              </a:solidFill>
              <a:effectLst/>
              <a:latin typeface="Calibri" panose="020F0502020204030204" pitchFamily="34" charset="0"/>
              <a:ea typeface="Calibri" panose="020F0502020204030204" pitchFamily="34" charset="0"/>
            </a:endParaRPr>
          </a:p>
          <a:p>
            <a:pPr algn="just" fontAlgn="base"/>
            <a:r>
              <a:rPr lang="en-US" sz="2900" i="1">
                <a:solidFill>
                  <a:schemeClr val="tx1"/>
                </a:solidFill>
                <a:effectLst/>
                <a:latin typeface="Calibri" panose="020F0502020204030204" pitchFamily="34" charset="0"/>
                <a:ea typeface="Times New Roman" panose="02020603050405020304" pitchFamily="18" charset="0"/>
              </a:rPr>
              <a:t>You must have a Play HQ account and use your Play HQ login credentials to upload and view contract and budget documents. You may then delegate authority to other club users.</a:t>
            </a:r>
            <a:r>
              <a:rPr lang="en-AU" sz="2900" i="1">
                <a:solidFill>
                  <a:schemeClr val="tx1"/>
                </a:solidFill>
                <a:effectLst/>
                <a:latin typeface="Calibri" panose="020F0502020204030204" pitchFamily="34" charset="0"/>
                <a:ea typeface="Times New Roman" panose="02020603050405020304" pitchFamily="18" charset="0"/>
              </a:rPr>
              <a:t> </a:t>
            </a:r>
            <a:endParaRPr lang="en-US" sz="2900">
              <a:solidFill>
                <a:schemeClr val="tx1"/>
              </a:solidFill>
              <a:effectLst/>
              <a:latin typeface="Calibri" panose="020F0502020204030204" pitchFamily="34" charset="0"/>
              <a:ea typeface="Calibri" panose="020F0502020204030204" pitchFamily="34" charset="0"/>
            </a:endParaRPr>
          </a:p>
          <a:p>
            <a:pPr algn="just" fontAlgn="base"/>
            <a:endParaRPr lang="en-US" sz="2900">
              <a:solidFill>
                <a:schemeClr val="tx1"/>
              </a:solidFill>
              <a:effectLst/>
              <a:latin typeface="Calibri" panose="020F0502020204030204" pitchFamily="34" charset="0"/>
              <a:ea typeface="Calibri" panose="020F0502020204030204" pitchFamily="34" charset="0"/>
            </a:endParaRPr>
          </a:p>
          <a:p>
            <a:pPr algn="just" fontAlgn="base"/>
            <a:r>
              <a:rPr lang="en-US" sz="2900" i="1">
                <a:solidFill>
                  <a:schemeClr val="tx1"/>
                </a:solidFill>
                <a:effectLst/>
                <a:latin typeface="Calibri" panose="020F0502020204030204" pitchFamily="34" charset="0"/>
                <a:ea typeface="Times New Roman" panose="02020603050405020304" pitchFamily="18" charset="0"/>
              </a:rPr>
              <a:t>Only people who have been provided access to the portal at Region level (and who have a Play HQ account) will be able to access the portal.  Those wishing to gain access should contact their region or State representatives to arrange access.  </a:t>
            </a:r>
          </a:p>
          <a:p>
            <a:pPr algn="just" fontAlgn="base"/>
            <a:endParaRPr lang="en-US" sz="2900" i="1">
              <a:solidFill>
                <a:schemeClr val="tx1"/>
              </a:solidFill>
              <a:latin typeface="Calibri" panose="020F0502020204030204" pitchFamily="34" charset="0"/>
              <a:ea typeface="Times New Roman" panose="02020603050405020304" pitchFamily="18" charset="0"/>
            </a:endParaRPr>
          </a:p>
          <a:p>
            <a:pPr algn="just" fontAlgn="base"/>
            <a:r>
              <a:rPr lang="en-US" sz="2900" i="1">
                <a:solidFill>
                  <a:schemeClr val="tx1"/>
                </a:solidFill>
                <a:effectLst/>
                <a:latin typeface="Calibri" panose="020F0502020204030204" pitchFamily="34" charset="0"/>
                <a:ea typeface="Times New Roman" panose="02020603050405020304" pitchFamily="18" charset="0"/>
              </a:rPr>
              <a:t>The AFL Customer Support team is not permitted to provide access.</a:t>
            </a:r>
            <a:r>
              <a:rPr lang="en-AU" sz="2900" i="1">
                <a:solidFill>
                  <a:schemeClr val="tx1"/>
                </a:solidFill>
                <a:effectLst/>
                <a:latin typeface="Calibri" panose="020F0502020204030204" pitchFamily="34" charset="0"/>
                <a:ea typeface="Times New Roman" panose="02020603050405020304" pitchFamily="18" charset="0"/>
              </a:rPr>
              <a:t> </a:t>
            </a:r>
            <a:endParaRPr lang="en-US" sz="2900">
              <a:solidFill>
                <a:schemeClr val="tx1"/>
              </a:solidFill>
              <a:effectLst/>
              <a:latin typeface="Calibri" panose="020F0502020204030204" pitchFamily="34" charset="0"/>
              <a:ea typeface="Calibri" panose="020F0502020204030204" pitchFamily="34" charset="0"/>
            </a:endParaRPr>
          </a:p>
          <a:p>
            <a:pPr algn="just" fontAlgn="base"/>
            <a:endParaRPr lang="en-US" sz="2900">
              <a:effectLst/>
              <a:latin typeface="Calibri" panose="020F0502020204030204" pitchFamily="34" charset="0"/>
              <a:ea typeface="Calibri" panose="020F0502020204030204" pitchFamily="34" charset="0"/>
            </a:endParaRPr>
          </a:p>
        </p:txBody>
      </p:sp>
      <p:pic>
        <p:nvPicPr>
          <p:cNvPr id="7" name="Picture 6">
            <a:extLst>
              <a:ext uri="{FF2B5EF4-FFF2-40B4-BE49-F238E27FC236}">
                <a16:creationId xmlns:a16="http://schemas.microsoft.com/office/drawing/2014/main" id="{369FA551-ACE3-66DE-9F0E-3CD81D1A1EBD}"/>
              </a:ext>
            </a:extLst>
          </p:cNvPr>
          <p:cNvPicPr>
            <a:picLocks noChangeAspect="1"/>
          </p:cNvPicPr>
          <p:nvPr/>
        </p:nvPicPr>
        <p:blipFill rotWithShape="1">
          <a:blip r:embed="rId3">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8B18FB8F-FAED-8F3D-A0F1-26116308346A}"/>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37404701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Access to clubs APP portal?</a:t>
            </a:r>
          </a:p>
        </p:txBody>
      </p:sp>
      <p:sp>
        <p:nvSpPr>
          <p:cNvPr id="3" name="Subtitle 2"/>
          <p:cNvSpPr>
            <a:spLocks noGrp="1"/>
          </p:cNvSpPr>
          <p:nvPr>
            <p:ph type="subTitle" idx="1"/>
          </p:nvPr>
        </p:nvSpPr>
        <p:spPr>
          <a:xfrm>
            <a:off x="755576" y="1340767"/>
            <a:ext cx="7560840" cy="4136623"/>
          </a:xfrm>
        </p:spPr>
        <p:txBody>
          <a:bodyPr>
            <a:normAutofit/>
          </a:bodyPr>
          <a:lstStyle/>
          <a:p>
            <a:pPr fontAlgn="base"/>
            <a:endParaRPr lang="en-US" sz="2900">
              <a:effectLst/>
              <a:latin typeface="Calibri" panose="020F0502020204030204" pitchFamily="34" charset="0"/>
              <a:ea typeface="Calibri" panose="020F0502020204030204" pitchFamily="34" charset="0"/>
            </a:endParaRPr>
          </a:p>
          <a:p>
            <a:pPr algn="just"/>
            <a:r>
              <a:rPr lang="en-AU" sz="2000" b="1">
                <a:solidFill>
                  <a:schemeClr val="tx1"/>
                </a:solidFill>
              </a:rPr>
              <a:t>TIMEFRAMES</a:t>
            </a:r>
          </a:p>
          <a:p>
            <a:pPr marL="800100" lvl="1" indent="-342900" algn="just">
              <a:buFontTx/>
              <a:buChar char="-"/>
            </a:pPr>
            <a:r>
              <a:rPr lang="en-AU" sz="2000">
                <a:solidFill>
                  <a:schemeClr val="tx1"/>
                </a:solidFill>
              </a:rPr>
              <a:t>Budgets and Player Declarations </a:t>
            </a:r>
            <a:r>
              <a:rPr lang="en-US" sz="2000">
                <a:solidFill>
                  <a:schemeClr val="tx1"/>
                </a:solidFill>
              </a:rPr>
              <a:t>by no later than 14 days of the clubs first Match in each Football Year or such other date as determined by the Region/Metro League</a:t>
            </a:r>
            <a:endParaRPr lang="en-AU" sz="2000">
              <a:solidFill>
                <a:schemeClr val="tx1"/>
              </a:solidFill>
            </a:endParaRPr>
          </a:p>
          <a:p>
            <a:pPr marL="342900" indent="-342900" algn="l">
              <a:buFontTx/>
              <a:buChar char="-"/>
            </a:pPr>
            <a:endParaRPr lang="en-AU" sz="1600">
              <a:solidFill>
                <a:schemeClr val="tx1">
                  <a:lumMod val="50000"/>
                  <a:lumOff val="50000"/>
                </a:schemeClr>
              </a:solidFill>
            </a:endParaRPr>
          </a:p>
        </p:txBody>
      </p:sp>
      <p:pic>
        <p:nvPicPr>
          <p:cNvPr id="7" name="Picture 6">
            <a:extLst>
              <a:ext uri="{FF2B5EF4-FFF2-40B4-BE49-F238E27FC236}">
                <a16:creationId xmlns:a16="http://schemas.microsoft.com/office/drawing/2014/main" id="{369FA551-ACE3-66DE-9F0E-3CD81D1A1EBD}"/>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8" name="Rectangle 7">
            <a:extLst>
              <a:ext uri="{FF2B5EF4-FFF2-40B4-BE49-F238E27FC236}">
                <a16:creationId xmlns:a16="http://schemas.microsoft.com/office/drawing/2014/main" id="{8B18FB8F-FAED-8F3D-A0F1-26116308346A}"/>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4176750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fontScale="90000"/>
          </a:bodyPr>
          <a:lstStyle/>
          <a:p>
            <a:pPr algn="l"/>
            <a:r>
              <a:rPr lang="en-AU" sz="2800">
                <a:solidFill>
                  <a:srgbClr val="002060"/>
                </a:solidFill>
                <a:latin typeface="Franklin Gothic Demi Cond" panose="020B0706030402020204" pitchFamily="34" charset="0"/>
              </a:rPr>
              <a:t>What are the PPS caps for each Regional League in 2023?</a:t>
            </a:r>
          </a:p>
        </p:txBody>
      </p:sp>
      <p:sp>
        <p:nvSpPr>
          <p:cNvPr id="3" name="Subtitle 2"/>
          <p:cNvSpPr>
            <a:spLocks noGrp="1"/>
          </p:cNvSpPr>
          <p:nvPr>
            <p:ph type="subTitle" idx="1"/>
          </p:nvPr>
        </p:nvSpPr>
        <p:spPr>
          <a:xfrm>
            <a:off x="755576" y="1340768"/>
            <a:ext cx="7560840" cy="3240360"/>
          </a:xfrm>
        </p:spPr>
        <p:txBody>
          <a:bodyPr>
            <a:normAutofit/>
          </a:bodyPr>
          <a:lstStyle/>
          <a:p>
            <a:pPr algn="l"/>
            <a:endParaRPr lang="en-AU" sz="2000"/>
          </a:p>
          <a:p>
            <a:pPr algn="l"/>
            <a:endParaRPr lang="en-AU" sz="2000"/>
          </a:p>
          <a:p>
            <a:pPr algn="l"/>
            <a:endParaRPr lang="en-AU" sz="2000"/>
          </a:p>
          <a:p>
            <a:pPr algn="l"/>
            <a:endParaRPr lang="en-AU" sz="2000"/>
          </a:p>
        </p:txBody>
      </p:sp>
      <p:graphicFrame>
        <p:nvGraphicFramePr>
          <p:cNvPr id="5" name="Table 4"/>
          <p:cNvGraphicFramePr>
            <a:graphicFrameLocks noGrp="1"/>
          </p:cNvGraphicFramePr>
          <p:nvPr>
            <p:extLst>
              <p:ext uri="{D42A27DB-BD31-4B8C-83A1-F6EECF244321}">
                <p14:modId xmlns:p14="http://schemas.microsoft.com/office/powerpoint/2010/main" val="3994061601"/>
              </p:ext>
            </p:extLst>
          </p:nvPr>
        </p:nvGraphicFramePr>
        <p:xfrm>
          <a:off x="755574" y="1397000"/>
          <a:ext cx="3780420" cy="1116020"/>
        </p:xfrm>
        <a:graphic>
          <a:graphicData uri="http://schemas.openxmlformats.org/drawingml/2006/table">
            <a:tbl>
              <a:tblPr firstRow="1" bandRow="1">
                <a:tableStyleId>{5C22544A-7EE6-4342-B048-85BDC9FD1C3A}</a:tableStyleId>
              </a:tblPr>
              <a:tblGrid>
                <a:gridCol w="1260140">
                  <a:extLst>
                    <a:ext uri="{9D8B030D-6E8A-4147-A177-3AD203B41FA5}">
                      <a16:colId xmlns:a16="http://schemas.microsoft.com/office/drawing/2014/main" val="1153428081"/>
                    </a:ext>
                  </a:extLst>
                </a:gridCol>
                <a:gridCol w="1260140">
                  <a:extLst>
                    <a:ext uri="{9D8B030D-6E8A-4147-A177-3AD203B41FA5}">
                      <a16:colId xmlns:a16="http://schemas.microsoft.com/office/drawing/2014/main" val="314864282"/>
                    </a:ext>
                  </a:extLst>
                </a:gridCol>
                <a:gridCol w="1260140">
                  <a:extLst>
                    <a:ext uri="{9D8B030D-6E8A-4147-A177-3AD203B41FA5}">
                      <a16:colId xmlns:a16="http://schemas.microsoft.com/office/drawing/2014/main" val="20000"/>
                    </a:ext>
                  </a:extLst>
                </a:gridCol>
              </a:tblGrid>
              <a:tr h="475940">
                <a:tc>
                  <a:txBody>
                    <a:bodyPr/>
                    <a:lstStyle/>
                    <a:p>
                      <a:pPr algn="ctr"/>
                      <a:r>
                        <a:rPr lang="en-AU" dirty="0"/>
                        <a:t>BFNL</a:t>
                      </a:r>
                    </a:p>
                  </a:txBody>
                  <a:tcPr>
                    <a:solidFill>
                      <a:srgbClr val="00206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dirty="0"/>
                        <a:t>MCDFNL</a:t>
                      </a:r>
                    </a:p>
                    <a:p>
                      <a:pPr algn="ctr"/>
                      <a:endParaRPr lang="en-AU" dirty="0"/>
                    </a:p>
                  </a:txBody>
                  <a:tcPr>
                    <a:solidFill>
                      <a:srgbClr val="002060"/>
                    </a:solidFill>
                  </a:tcPr>
                </a:tc>
                <a:tc>
                  <a:txBody>
                    <a:bodyPr/>
                    <a:lstStyle/>
                    <a:p>
                      <a:pPr algn="ctr"/>
                      <a:r>
                        <a:rPr lang="en-AU" dirty="0"/>
                        <a:t>CHFL</a:t>
                      </a:r>
                    </a:p>
                  </a:txBody>
                  <a:tcPr>
                    <a:solidFill>
                      <a:srgbClr val="002060"/>
                    </a:solidFill>
                  </a:tcPr>
                </a:tc>
                <a:extLst>
                  <a:ext uri="{0D108BD9-81ED-4DB2-BD59-A6C34878D82A}">
                    <a16:rowId xmlns:a16="http://schemas.microsoft.com/office/drawing/2014/main" val="10000"/>
                  </a:ext>
                </a:extLst>
              </a:tr>
              <a:tr h="475940">
                <a:tc>
                  <a:txBody>
                    <a:bodyPr/>
                    <a:lstStyle/>
                    <a:p>
                      <a:pPr algn="ctr"/>
                      <a:r>
                        <a:rPr lang="en-AU" b="1" dirty="0">
                          <a:solidFill>
                            <a:srgbClr val="002060"/>
                          </a:solidFill>
                        </a:rPr>
                        <a:t>43</a:t>
                      </a:r>
                    </a:p>
                  </a:txBody>
                  <a:tcPr/>
                </a:tc>
                <a:tc>
                  <a:txBody>
                    <a:bodyPr/>
                    <a:lstStyle/>
                    <a:p>
                      <a:pPr algn="ctr"/>
                      <a:r>
                        <a:rPr lang="en-AU" b="1">
                          <a:solidFill>
                            <a:srgbClr val="002060"/>
                          </a:solidFill>
                        </a:rPr>
                        <a:t>42-46</a:t>
                      </a:r>
                      <a:endParaRPr lang="en-AU" b="1" dirty="0">
                        <a:solidFill>
                          <a:srgbClr val="002060"/>
                        </a:solidFill>
                      </a:endParaRPr>
                    </a:p>
                  </a:txBody>
                  <a:tcPr/>
                </a:tc>
                <a:tc>
                  <a:txBody>
                    <a:bodyPr/>
                    <a:lstStyle/>
                    <a:p>
                      <a:pPr algn="ctr"/>
                      <a:r>
                        <a:rPr lang="en-AU" b="1" dirty="0">
                          <a:solidFill>
                            <a:srgbClr val="002060"/>
                          </a:solidFill>
                        </a:rPr>
                        <a:t>42-46</a:t>
                      </a:r>
                    </a:p>
                  </a:txBody>
                  <a:tcPr/>
                </a:tc>
                <a:extLst>
                  <a:ext uri="{0D108BD9-81ED-4DB2-BD59-A6C34878D82A}">
                    <a16:rowId xmlns:a16="http://schemas.microsoft.com/office/drawing/2014/main" val="10001"/>
                  </a:ext>
                </a:extLst>
              </a:tr>
            </a:tbl>
          </a:graphicData>
        </a:graphic>
      </p:graphicFrame>
      <p:sp>
        <p:nvSpPr>
          <p:cNvPr id="7" name="Rectangle 6"/>
          <p:cNvSpPr/>
          <p:nvPr/>
        </p:nvSpPr>
        <p:spPr>
          <a:xfrm>
            <a:off x="755574" y="2636912"/>
            <a:ext cx="7560839" cy="2554545"/>
          </a:xfrm>
          <a:prstGeom prst="rect">
            <a:avLst/>
          </a:prstGeom>
        </p:spPr>
        <p:txBody>
          <a:bodyPr wrap="square">
            <a:spAutoFit/>
          </a:bodyPr>
          <a:lstStyle/>
          <a:p>
            <a:pPr algn="just"/>
            <a:r>
              <a:rPr lang="en-AU" sz="2000"/>
              <a:t>Player points need to be entered into the PLAY HQ database </a:t>
            </a:r>
            <a:r>
              <a:rPr lang="en-AU" sz="2000" b="1" u="sng"/>
              <a:t>by the clubs</a:t>
            </a:r>
            <a:r>
              <a:rPr lang="en-AU" sz="2000" b="1"/>
              <a:t>.</a:t>
            </a:r>
          </a:p>
          <a:p>
            <a:pPr algn="just"/>
            <a:endParaRPr lang="en-AU" sz="2000"/>
          </a:p>
          <a:p>
            <a:pPr algn="just"/>
            <a:r>
              <a:rPr lang="en-AU" sz="2000"/>
              <a:t>The Region will </a:t>
            </a:r>
            <a:r>
              <a:rPr lang="en-US" sz="2000"/>
              <a:t>not speculate, at any time, on any individual players PPS value and requires a player to be registered to provide advice on PPS values. </a:t>
            </a:r>
            <a:endParaRPr lang="en-AU" sz="2000"/>
          </a:p>
          <a:p>
            <a:pPr algn="just"/>
            <a:endParaRPr lang="en-AU" sz="2000"/>
          </a:p>
          <a:p>
            <a:endParaRPr lang="en-AU" sz="2000" b="1"/>
          </a:p>
        </p:txBody>
      </p:sp>
      <p:pic>
        <p:nvPicPr>
          <p:cNvPr id="9" name="Picture 8">
            <a:extLst>
              <a:ext uri="{FF2B5EF4-FFF2-40B4-BE49-F238E27FC236}">
                <a16:creationId xmlns:a16="http://schemas.microsoft.com/office/drawing/2014/main" id="{853BF50F-F7CF-EA7A-A531-DEE1361883CF}"/>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10" name="Rectangle 9">
            <a:extLst>
              <a:ext uri="{FF2B5EF4-FFF2-40B4-BE49-F238E27FC236}">
                <a16:creationId xmlns:a16="http://schemas.microsoft.com/office/drawing/2014/main" id="{06CF756D-EBD9-D82B-37C1-7F9EC36FCBDE}"/>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25617620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latin typeface="Franklin Gothic Demi Cond" panose="020B0706030402020204" pitchFamily="34" charset="0"/>
              </a:rPr>
              <a:t>For all forms refer to the AFL Victoria website</a:t>
            </a:r>
          </a:p>
        </p:txBody>
      </p:sp>
      <p:sp>
        <p:nvSpPr>
          <p:cNvPr id="3" name="Subtitle 2"/>
          <p:cNvSpPr>
            <a:spLocks noGrp="1"/>
          </p:cNvSpPr>
          <p:nvPr>
            <p:ph type="subTitle" idx="1"/>
          </p:nvPr>
        </p:nvSpPr>
        <p:spPr>
          <a:xfrm>
            <a:off x="755576" y="1124743"/>
            <a:ext cx="7560840" cy="4032449"/>
          </a:xfrm>
        </p:spPr>
        <p:txBody>
          <a:bodyPr>
            <a:normAutofit/>
          </a:bodyPr>
          <a:lstStyle/>
          <a:p>
            <a:pPr algn="just"/>
            <a:endParaRPr lang="en-AU" sz="2200" b="1">
              <a:solidFill>
                <a:schemeClr val="tx1"/>
              </a:solidFill>
              <a:hlinkClick r:id="rId2"/>
            </a:endParaRPr>
          </a:p>
          <a:p>
            <a:pPr algn="just"/>
            <a:r>
              <a:rPr lang="en-AU" sz="2200" b="1">
                <a:solidFill>
                  <a:schemeClr val="tx1"/>
                </a:solidFill>
                <a:hlinkClick r:id="rId2"/>
              </a:rPr>
              <a:t>https://www.aflvic.com.au/community-club-sustainability-program</a:t>
            </a:r>
            <a:endParaRPr lang="en-AU" sz="2200" b="1">
              <a:solidFill>
                <a:schemeClr val="tx1"/>
              </a:solidFill>
            </a:endParaRPr>
          </a:p>
          <a:p>
            <a:pPr algn="just"/>
            <a:endParaRPr lang="en-AU" sz="2200" b="1">
              <a:solidFill>
                <a:schemeClr val="tx1"/>
              </a:solidFill>
            </a:endParaRPr>
          </a:p>
          <a:p>
            <a:pPr algn="just"/>
            <a:r>
              <a:rPr lang="en-AU" sz="2200" b="1">
                <a:solidFill>
                  <a:schemeClr val="tx1"/>
                </a:solidFill>
              </a:rPr>
              <a:t>MENU</a:t>
            </a:r>
            <a:r>
              <a:rPr lang="en-AU" sz="2200">
                <a:solidFill>
                  <a:schemeClr val="tx1"/>
                </a:solidFill>
              </a:rPr>
              <a:t> </a:t>
            </a:r>
          </a:p>
          <a:p>
            <a:pPr marL="342900" indent="-342900" algn="just">
              <a:buFontTx/>
              <a:buChar char="-"/>
            </a:pPr>
            <a:r>
              <a:rPr lang="en-AU" sz="2200">
                <a:solidFill>
                  <a:schemeClr val="tx1"/>
                </a:solidFill>
              </a:rPr>
              <a:t>Community</a:t>
            </a:r>
          </a:p>
          <a:p>
            <a:pPr marL="800100" lvl="1" indent="-342900" algn="just">
              <a:buFontTx/>
              <a:buChar char="-"/>
            </a:pPr>
            <a:r>
              <a:rPr lang="en-AU" sz="2000">
                <a:solidFill>
                  <a:schemeClr val="tx1"/>
                </a:solidFill>
              </a:rPr>
              <a:t>Community Club Sustainability Program</a:t>
            </a:r>
            <a:endParaRPr lang="en-AU" sz="2000">
              <a:solidFill>
                <a:srgbClr val="FF0000"/>
              </a:solidFill>
            </a:endParaRPr>
          </a:p>
          <a:p>
            <a:pPr marL="342900" indent="-342900" algn="l">
              <a:buFontTx/>
              <a:buChar char="-"/>
            </a:pPr>
            <a:endParaRPr lang="en-AU" sz="1600">
              <a:solidFill>
                <a:schemeClr val="tx1">
                  <a:lumMod val="50000"/>
                  <a:lumOff val="50000"/>
                </a:schemeClr>
              </a:solidFill>
            </a:endParaRPr>
          </a:p>
        </p:txBody>
      </p:sp>
      <p:pic>
        <p:nvPicPr>
          <p:cNvPr id="5" name="Picture 4">
            <a:extLst>
              <a:ext uri="{FF2B5EF4-FFF2-40B4-BE49-F238E27FC236}">
                <a16:creationId xmlns:a16="http://schemas.microsoft.com/office/drawing/2014/main" id="{82A5CC30-80AB-EBCA-FFEB-F84FAA597DE7}"/>
              </a:ext>
            </a:extLst>
          </p:cNvPr>
          <p:cNvPicPr>
            <a:picLocks noChangeAspect="1"/>
          </p:cNvPicPr>
          <p:nvPr/>
        </p:nvPicPr>
        <p:blipFill rotWithShape="1">
          <a:blip r:embed="rId3">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6" name="Rectangle 5">
            <a:extLst>
              <a:ext uri="{FF2B5EF4-FFF2-40B4-BE49-F238E27FC236}">
                <a16:creationId xmlns:a16="http://schemas.microsoft.com/office/drawing/2014/main" id="{296841D1-0835-AB7B-1177-0A278176D253}"/>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2964285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636912"/>
            <a:ext cx="7772400" cy="720079"/>
          </a:xfrm>
        </p:spPr>
        <p:txBody>
          <a:bodyPr>
            <a:normAutofit/>
          </a:bodyPr>
          <a:lstStyle/>
          <a:p>
            <a:r>
              <a:rPr lang="en-AU" sz="2800">
                <a:solidFill>
                  <a:srgbClr val="002060"/>
                </a:solidFill>
                <a:latin typeface="Franklin Gothic Demi Cond" panose="020B0706030402020204" pitchFamily="34" charset="0"/>
              </a:rPr>
              <a:t>Discussion</a:t>
            </a:r>
          </a:p>
        </p:txBody>
      </p:sp>
      <p:sp>
        <p:nvSpPr>
          <p:cNvPr id="8" name="Rectangle 7">
            <a:extLst>
              <a:ext uri="{FF2B5EF4-FFF2-40B4-BE49-F238E27FC236}">
                <a16:creationId xmlns:a16="http://schemas.microsoft.com/office/drawing/2014/main" id="{B4775DEE-558B-4A2D-BB1A-E42D47AE9468}"/>
              </a:ext>
            </a:extLst>
          </p:cNvPr>
          <p:cNvSpPr/>
          <p:nvPr/>
        </p:nvSpPr>
        <p:spPr>
          <a:xfrm>
            <a:off x="2339752" y="5110932"/>
            <a:ext cx="6480720" cy="1569660"/>
          </a:xfrm>
          <a:prstGeom prst="rect">
            <a:avLst/>
          </a:prstGeom>
        </p:spPr>
        <p:txBody>
          <a:bodyPr wrap="square">
            <a:spAutoFit/>
          </a:bodyPr>
          <a:lstStyle/>
          <a:p>
            <a:r>
              <a:rPr lang="en-AU" sz="4800">
                <a:solidFill>
                  <a:schemeClr val="bg1"/>
                </a:solidFill>
                <a:latin typeface="Franklin Gothic Demi Cond" panose="020B0706030402020204" pitchFamily="34" charset="0"/>
              </a:rPr>
              <a:t>Community Club Sustainability Program</a:t>
            </a:r>
            <a:endParaRPr lang="en-AU" sz="4800"/>
          </a:p>
        </p:txBody>
      </p:sp>
      <p:sp>
        <p:nvSpPr>
          <p:cNvPr id="3" name="Rectangle 2">
            <a:extLst>
              <a:ext uri="{FF2B5EF4-FFF2-40B4-BE49-F238E27FC236}">
                <a16:creationId xmlns:a16="http://schemas.microsoft.com/office/drawing/2014/main" id="{335FFDAA-4B4F-BCAC-1440-20005049E486}"/>
              </a:ext>
            </a:extLst>
          </p:cNvPr>
          <p:cNvSpPr/>
          <p:nvPr/>
        </p:nvSpPr>
        <p:spPr>
          <a:xfrm>
            <a:off x="2339752" y="5110932"/>
            <a:ext cx="6480720" cy="1569660"/>
          </a:xfrm>
          <a:prstGeom prst="rect">
            <a:avLst/>
          </a:prstGeom>
        </p:spPr>
        <p:txBody>
          <a:bodyPr wrap="square">
            <a:spAutoFit/>
          </a:bodyPr>
          <a:lstStyle/>
          <a:p>
            <a:r>
              <a:rPr lang="en-AU" sz="4800">
                <a:solidFill>
                  <a:schemeClr val="bg1"/>
                </a:solidFill>
                <a:latin typeface="Franklin Gothic Demi Cond" panose="020B0706030402020204" pitchFamily="34" charset="0"/>
              </a:rPr>
              <a:t>Community Club Sustainability Program</a:t>
            </a:r>
            <a:endParaRPr lang="en-AU" sz="4800"/>
          </a:p>
        </p:txBody>
      </p:sp>
      <p:pic>
        <p:nvPicPr>
          <p:cNvPr id="6" name="Picture 5">
            <a:extLst>
              <a:ext uri="{FF2B5EF4-FFF2-40B4-BE49-F238E27FC236}">
                <a16:creationId xmlns:a16="http://schemas.microsoft.com/office/drawing/2014/main" id="{F90880F2-7055-30CD-66FE-6857A53CCAF2}"/>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7" name="Rectangle 6">
            <a:extLst>
              <a:ext uri="{FF2B5EF4-FFF2-40B4-BE49-F238E27FC236}">
                <a16:creationId xmlns:a16="http://schemas.microsoft.com/office/drawing/2014/main" id="{6919A24C-DA06-ADDB-33F3-0FCC69991843}"/>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585848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How to manage the PPS?</a:t>
            </a:r>
          </a:p>
        </p:txBody>
      </p:sp>
      <p:sp>
        <p:nvSpPr>
          <p:cNvPr id="3" name="Subtitle 2"/>
          <p:cNvSpPr>
            <a:spLocks noGrp="1"/>
          </p:cNvSpPr>
          <p:nvPr>
            <p:ph type="subTitle" idx="1"/>
          </p:nvPr>
        </p:nvSpPr>
        <p:spPr>
          <a:xfrm>
            <a:off x="755576" y="1340768"/>
            <a:ext cx="7560840" cy="3240360"/>
          </a:xfrm>
        </p:spPr>
        <p:txBody>
          <a:bodyPr>
            <a:normAutofit/>
          </a:bodyPr>
          <a:lstStyle/>
          <a:p>
            <a:pPr algn="l"/>
            <a:endParaRPr lang="en-AU" sz="2000"/>
          </a:p>
          <a:p>
            <a:pPr algn="l"/>
            <a:endParaRPr lang="en-AU" sz="2000"/>
          </a:p>
          <a:p>
            <a:pPr algn="l"/>
            <a:endParaRPr lang="en-AU" sz="2000"/>
          </a:p>
          <a:p>
            <a:pPr algn="l"/>
            <a:endParaRPr lang="en-AU" sz="2000"/>
          </a:p>
        </p:txBody>
      </p:sp>
      <p:sp>
        <p:nvSpPr>
          <p:cNvPr id="7" name="Rectangle 6"/>
          <p:cNvSpPr/>
          <p:nvPr/>
        </p:nvSpPr>
        <p:spPr>
          <a:xfrm>
            <a:off x="683568" y="1268760"/>
            <a:ext cx="7560839" cy="3785652"/>
          </a:xfrm>
          <a:prstGeom prst="rect">
            <a:avLst/>
          </a:prstGeom>
        </p:spPr>
        <p:txBody>
          <a:bodyPr wrap="square">
            <a:spAutoFit/>
          </a:bodyPr>
          <a:lstStyle/>
          <a:p>
            <a:pPr marL="457200" indent="-457200" algn="just">
              <a:buAutoNum type="arabicPeriod"/>
            </a:pPr>
            <a:r>
              <a:rPr lang="en-AU" sz="2000"/>
              <a:t>The Player or Players must be registered for the upcoming season</a:t>
            </a:r>
          </a:p>
          <a:p>
            <a:pPr marL="457200" indent="-457200" algn="just">
              <a:buAutoNum type="arabicPeriod"/>
            </a:pPr>
            <a:endParaRPr lang="en-AU" sz="2000"/>
          </a:p>
          <a:p>
            <a:pPr marL="457200" indent="-457200" algn="just">
              <a:buAutoNum type="arabicPeriod"/>
            </a:pPr>
            <a:r>
              <a:rPr lang="en-AU" sz="2000"/>
              <a:t>Clubs to determine each individual Player point value. Refer to the PPS Flow Chart (slide 19) and/or PPS Categories (slides 9-18) or PPS Calculator (AFL Vic website)</a:t>
            </a:r>
          </a:p>
          <a:p>
            <a:pPr marL="457200" indent="-457200" algn="just">
              <a:buAutoNum type="arabicPeriod"/>
            </a:pPr>
            <a:endParaRPr lang="en-AU" sz="2000"/>
          </a:p>
          <a:p>
            <a:pPr marL="457200" indent="-457200" algn="just">
              <a:buAutoNum type="arabicPeriod"/>
            </a:pPr>
            <a:r>
              <a:rPr lang="en-AU" sz="2000"/>
              <a:t>Clubs must enter the PPS Values of each player into the competition database PLAY HQ</a:t>
            </a:r>
          </a:p>
          <a:p>
            <a:pPr marL="457200" indent="-457200" algn="just">
              <a:buAutoNum type="arabicPeriod"/>
            </a:pPr>
            <a:endParaRPr lang="en-AU" sz="2000"/>
          </a:p>
          <a:p>
            <a:pPr marL="457200" indent="-457200" algn="just">
              <a:buAutoNum type="arabicPeriod"/>
            </a:pPr>
            <a:r>
              <a:rPr lang="en-AU" sz="2000"/>
              <a:t>When approximately 75% of a Clubs playing list is entered and attributed a PPS value into the PLAY HQ database, request a review of the list from the relevant league</a:t>
            </a:r>
          </a:p>
        </p:txBody>
      </p:sp>
      <p:pic>
        <p:nvPicPr>
          <p:cNvPr id="9" name="Picture 8">
            <a:extLst>
              <a:ext uri="{FF2B5EF4-FFF2-40B4-BE49-F238E27FC236}">
                <a16:creationId xmlns:a16="http://schemas.microsoft.com/office/drawing/2014/main" id="{853BF50F-F7CF-EA7A-A531-DEE1361883CF}"/>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10" name="Rectangle 9">
            <a:extLst>
              <a:ext uri="{FF2B5EF4-FFF2-40B4-BE49-F238E27FC236}">
                <a16:creationId xmlns:a16="http://schemas.microsoft.com/office/drawing/2014/main" id="{06CF756D-EBD9-D82B-37C1-7F9EC36FCBDE}"/>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1070432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1"/>
            <a:ext cx="7772400" cy="720079"/>
          </a:xfrm>
        </p:spPr>
        <p:txBody>
          <a:bodyPr>
            <a:normAutofit/>
          </a:bodyPr>
          <a:lstStyle/>
          <a:p>
            <a:pPr algn="l"/>
            <a:r>
              <a:rPr lang="en-AU" sz="2800">
                <a:solidFill>
                  <a:srgbClr val="002060"/>
                </a:solidFill>
                <a:latin typeface="Franklin Gothic Demi Cond" panose="020B0706030402020204" pitchFamily="34" charset="0"/>
              </a:rPr>
              <a:t>How to manage the PPS? </a:t>
            </a:r>
            <a:r>
              <a:rPr lang="en-AU" sz="1800">
                <a:solidFill>
                  <a:srgbClr val="002060"/>
                </a:solidFill>
                <a:latin typeface="+mn-lt"/>
              </a:rPr>
              <a:t>continued</a:t>
            </a:r>
            <a:endParaRPr lang="en-AU" sz="2800">
              <a:solidFill>
                <a:srgbClr val="002060"/>
              </a:solidFill>
              <a:latin typeface="+mn-lt"/>
            </a:endParaRPr>
          </a:p>
        </p:txBody>
      </p:sp>
      <p:sp>
        <p:nvSpPr>
          <p:cNvPr id="3" name="Subtitle 2"/>
          <p:cNvSpPr>
            <a:spLocks noGrp="1"/>
          </p:cNvSpPr>
          <p:nvPr>
            <p:ph type="subTitle" idx="1"/>
          </p:nvPr>
        </p:nvSpPr>
        <p:spPr>
          <a:xfrm>
            <a:off x="755576" y="1340768"/>
            <a:ext cx="7560840" cy="3240360"/>
          </a:xfrm>
        </p:spPr>
        <p:txBody>
          <a:bodyPr>
            <a:normAutofit/>
          </a:bodyPr>
          <a:lstStyle/>
          <a:p>
            <a:pPr algn="l"/>
            <a:endParaRPr lang="en-AU" sz="2000"/>
          </a:p>
          <a:p>
            <a:pPr algn="l"/>
            <a:endParaRPr lang="en-AU" sz="2000"/>
          </a:p>
          <a:p>
            <a:pPr algn="l"/>
            <a:endParaRPr lang="en-AU" sz="2000"/>
          </a:p>
          <a:p>
            <a:pPr algn="l"/>
            <a:endParaRPr lang="en-AU" sz="2000"/>
          </a:p>
        </p:txBody>
      </p:sp>
      <p:sp>
        <p:nvSpPr>
          <p:cNvPr id="7" name="Rectangle 6"/>
          <p:cNvSpPr/>
          <p:nvPr/>
        </p:nvSpPr>
        <p:spPr>
          <a:xfrm>
            <a:off x="683568" y="1312307"/>
            <a:ext cx="7560839" cy="4708981"/>
          </a:xfrm>
          <a:prstGeom prst="rect">
            <a:avLst/>
          </a:prstGeom>
        </p:spPr>
        <p:txBody>
          <a:bodyPr wrap="square">
            <a:spAutoFit/>
          </a:bodyPr>
          <a:lstStyle/>
          <a:p>
            <a:pPr marL="457200" indent="-457200">
              <a:buAutoNum type="arabicPeriod" startAt="5"/>
            </a:pPr>
            <a:r>
              <a:rPr lang="en-AU" sz="2000"/>
              <a:t>The League will then review each players PPS value attributed and when complete, lock the clubs ability to amendment</a:t>
            </a:r>
          </a:p>
          <a:p>
            <a:pPr marL="457200" indent="-457200">
              <a:buAutoNum type="arabicPeriod" startAt="5"/>
            </a:pPr>
            <a:endParaRPr lang="en-AU" sz="2000"/>
          </a:p>
          <a:p>
            <a:pPr marL="457200" indent="-457200">
              <a:buAutoNum type="arabicPeriod" startAt="5"/>
            </a:pPr>
            <a:r>
              <a:rPr lang="en-AU" sz="2000"/>
              <a:t>The League shall refer the completed clubs list to the relevant Region who shall make any amendments identified and then the League shall lock the clubs ability to edit any players point value.</a:t>
            </a:r>
          </a:p>
          <a:p>
            <a:pPr marL="457200" indent="-457200">
              <a:buAutoNum type="arabicPeriod" startAt="5"/>
            </a:pPr>
            <a:endParaRPr lang="en-AU" sz="2000"/>
          </a:p>
          <a:p>
            <a:pPr marL="457200" indent="-457200">
              <a:buAutoNum type="arabicPeriod" startAt="5"/>
            </a:pPr>
            <a:r>
              <a:rPr lang="en-AU" sz="2000"/>
              <a:t>At all times, the club shall remain responsible for correctly assessing and entering into the competition database a players correct PPS value.</a:t>
            </a:r>
          </a:p>
          <a:p>
            <a:pPr marL="457200" indent="-457200">
              <a:buAutoNum type="arabicPeriod" startAt="5"/>
            </a:pPr>
            <a:endParaRPr lang="en-AU" sz="2000"/>
          </a:p>
          <a:p>
            <a:pPr marL="457200" indent="-457200">
              <a:buAutoNum type="arabicPeriod" startAt="5"/>
            </a:pPr>
            <a:r>
              <a:rPr lang="en-AU" sz="2000"/>
              <a:t>Clubs must request the League to enter PPS Values of any additional registered players after the system is locked</a:t>
            </a:r>
          </a:p>
          <a:p>
            <a:pPr marL="457200" indent="-457200">
              <a:buAutoNum type="arabicPeriod" startAt="5"/>
            </a:pPr>
            <a:endParaRPr lang="en-AU" sz="2000" b="1"/>
          </a:p>
          <a:p>
            <a:endParaRPr lang="en-AU" sz="2000" b="1"/>
          </a:p>
        </p:txBody>
      </p:sp>
      <p:pic>
        <p:nvPicPr>
          <p:cNvPr id="9" name="Picture 8">
            <a:extLst>
              <a:ext uri="{FF2B5EF4-FFF2-40B4-BE49-F238E27FC236}">
                <a16:creationId xmlns:a16="http://schemas.microsoft.com/office/drawing/2014/main" id="{853BF50F-F7CF-EA7A-A531-DEE1361883CF}"/>
              </a:ext>
            </a:extLst>
          </p:cNvPr>
          <p:cNvPicPr>
            <a:picLocks noChangeAspect="1"/>
          </p:cNvPicPr>
          <p:nvPr/>
        </p:nvPicPr>
        <p:blipFill rotWithShape="1">
          <a:blip r:embed="rId2">
            <a:extLst>
              <a:ext uri="{28A0092B-C50C-407E-A947-70E740481C1C}">
                <a14:useLocalDpi xmlns:a14="http://schemas.microsoft.com/office/drawing/2010/main" val="0"/>
              </a:ext>
            </a:extLst>
          </a:blip>
          <a:srcRect l="6245" t="83641" r="18275" b="-1"/>
          <a:stretch/>
        </p:blipFill>
        <p:spPr>
          <a:xfrm>
            <a:off x="0" y="5733257"/>
            <a:ext cx="9144000" cy="1124743"/>
          </a:xfrm>
          <a:prstGeom prst="rect">
            <a:avLst/>
          </a:prstGeom>
        </p:spPr>
      </p:pic>
      <p:sp>
        <p:nvSpPr>
          <p:cNvPr id="10" name="Rectangle 9">
            <a:extLst>
              <a:ext uri="{FF2B5EF4-FFF2-40B4-BE49-F238E27FC236}">
                <a16:creationId xmlns:a16="http://schemas.microsoft.com/office/drawing/2014/main" id="{06CF756D-EBD9-D82B-37C1-7F9EC36FCBDE}"/>
              </a:ext>
            </a:extLst>
          </p:cNvPr>
          <p:cNvSpPr/>
          <p:nvPr/>
        </p:nvSpPr>
        <p:spPr>
          <a:xfrm>
            <a:off x="245096" y="5955803"/>
            <a:ext cx="8649344" cy="646331"/>
          </a:xfrm>
          <a:prstGeom prst="rect">
            <a:avLst/>
          </a:prstGeom>
        </p:spPr>
        <p:txBody>
          <a:bodyPr wrap="square">
            <a:spAutoFit/>
          </a:bodyPr>
          <a:lstStyle/>
          <a:p>
            <a:pPr algn="ctr"/>
            <a:r>
              <a:rPr lang="en-AU" sz="3600">
                <a:solidFill>
                  <a:schemeClr val="bg1"/>
                </a:solidFill>
                <a:latin typeface="Franklin Gothic Demi Cond" panose="020B0706030402020204" pitchFamily="34" charset="0"/>
              </a:rPr>
              <a:t>Community Club Sustainability Program</a:t>
            </a:r>
            <a:endParaRPr lang="en-AU" sz="3600"/>
          </a:p>
        </p:txBody>
      </p:sp>
    </p:spTree>
    <p:extLst>
      <p:ext uri="{BB962C8B-B14F-4D97-AF65-F5344CB8AC3E}">
        <p14:creationId xmlns:p14="http://schemas.microsoft.com/office/powerpoint/2010/main" val="2682012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B5C3CF-62CD-34D4-CF79-CD73F0E48FB1}"/>
              </a:ext>
            </a:extLst>
          </p:cNvPr>
          <p:cNvSpPr/>
          <p:nvPr/>
        </p:nvSpPr>
        <p:spPr>
          <a:xfrm>
            <a:off x="575556" y="3429000"/>
            <a:ext cx="7992888" cy="1015663"/>
          </a:xfrm>
          <a:prstGeom prst="rect">
            <a:avLst/>
          </a:prstGeom>
        </p:spPr>
        <p:txBody>
          <a:bodyPr wrap="square">
            <a:spAutoFit/>
          </a:bodyPr>
          <a:lstStyle/>
          <a:p>
            <a:r>
              <a:rPr lang="en-AU" sz="6000">
                <a:solidFill>
                  <a:srgbClr val="002060"/>
                </a:solidFill>
                <a:latin typeface="Franklin Gothic Demi Cond" panose="020B0706030402020204" pitchFamily="34" charset="0"/>
              </a:rPr>
              <a:t>Player Point Categories</a:t>
            </a:r>
            <a:endParaRPr lang="en-AU" sz="6000">
              <a:solidFill>
                <a:srgbClr val="002060"/>
              </a:solidFill>
            </a:endParaRPr>
          </a:p>
        </p:txBody>
      </p:sp>
      <p:pic>
        <p:nvPicPr>
          <p:cNvPr id="3" name="Picture 2" descr="Logo&#10;&#10;Description automatically generated">
            <a:extLst>
              <a:ext uri="{FF2B5EF4-FFF2-40B4-BE49-F238E27FC236}">
                <a16:creationId xmlns:a16="http://schemas.microsoft.com/office/drawing/2014/main" id="{FB1A53A9-10DF-C90E-1771-7B5881677D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1009223"/>
            <a:ext cx="2709929" cy="2210570"/>
          </a:xfrm>
          <a:prstGeom prst="rect">
            <a:avLst/>
          </a:prstGeom>
        </p:spPr>
      </p:pic>
    </p:spTree>
    <p:extLst>
      <p:ext uri="{BB962C8B-B14F-4D97-AF65-F5344CB8AC3E}">
        <p14:creationId xmlns:p14="http://schemas.microsoft.com/office/powerpoint/2010/main" val="2738670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8F2B13DB3B97142AB9A9C15DF4B08FF" ma:contentTypeVersion="7" ma:contentTypeDescription="Create a new document." ma:contentTypeScope="" ma:versionID="2df144e3029a8c11474201edcfdff343">
  <xsd:schema xmlns:xsd="http://www.w3.org/2001/XMLSchema" xmlns:xs="http://www.w3.org/2001/XMLSchema" xmlns:p="http://schemas.microsoft.com/office/2006/metadata/properties" xmlns:ns2="9d7f531e-04f6-423f-8559-693562c5f7c4" targetNamespace="http://schemas.microsoft.com/office/2006/metadata/properties" ma:root="true" ma:fieldsID="26f5cffeaa2cb702068a3560fc2d8857" ns2:_="">
    <xsd:import namespace="9d7f531e-04f6-423f-8559-693562c5f7c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7f531e-04f6-423f-8559-693562c5f7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8F75C80-5915-490C-A51A-AC0DB3AFBC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7f531e-04f6-423f-8559-693562c5f7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B15270-C166-44AE-80F9-DF7327BA5CB1}">
  <ds:schemaRefs>
    <ds:schemaRef ds:uri="http://schemas.microsoft.com/sharepoint/v3/contenttype/forms"/>
  </ds:schemaRefs>
</ds:datastoreItem>
</file>

<file path=customXml/itemProps3.xml><?xml version="1.0" encoding="utf-8"?>
<ds:datastoreItem xmlns:ds="http://schemas.openxmlformats.org/officeDocument/2006/customXml" ds:itemID="{00DBA24C-1C4E-4B6F-AF64-E994DC1D676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2226</TotalTime>
  <Words>3842</Words>
  <Application>Microsoft Office PowerPoint</Application>
  <PresentationFormat>On-screen Show (4:3)</PresentationFormat>
  <Paragraphs>457</Paragraphs>
  <Slides>61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61</vt:i4>
      </vt:variant>
    </vt:vector>
  </HeadingPairs>
  <TitlesOfParts>
    <vt:vector size="66" baseType="lpstr">
      <vt:lpstr>Arial</vt:lpstr>
      <vt:lpstr>Calibri</vt:lpstr>
      <vt:lpstr>Franklin Gothic Demi Cond</vt:lpstr>
      <vt:lpstr>Wingdings</vt:lpstr>
      <vt:lpstr>Office Theme</vt:lpstr>
      <vt:lpstr>PowerPoint Presentation</vt:lpstr>
      <vt:lpstr>Purpose of CCSP Training</vt:lpstr>
      <vt:lpstr>PowerPoint Presentation</vt:lpstr>
      <vt:lpstr>Objectives of the CCSP Best Practice Training</vt:lpstr>
      <vt:lpstr>PowerPoint Presentation</vt:lpstr>
      <vt:lpstr>What are the PPS caps for each Regional League in 2023?</vt:lpstr>
      <vt:lpstr>How to manage the PPS?</vt:lpstr>
      <vt:lpstr>How to manage the PPS? continued</vt:lpstr>
      <vt:lpstr>PowerPoint Presentation</vt:lpstr>
      <vt:lpstr>Player Points System – Assessment Categories</vt:lpstr>
      <vt:lpstr>Player Points System – Assessment Categories</vt:lpstr>
      <vt:lpstr>Player Points System – Assessment Categories</vt:lpstr>
      <vt:lpstr>Player Points System – Assessment Categories</vt:lpstr>
      <vt:lpstr>Player Points System – Assessment Categories</vt:lpstr>
      <vt:lpstr>Player Points System – Assessment Categories</vt:lpstr>
      <vt:lpstr>Player Points System – Additional Point Categories</vt:lpstr>
      <vt:lpstr>Player Points System – Additional Point Categories</vt:lpstr>
      <vt:lpstr>Player Points System – Additional Point Categories</vt:lpstr>
      <vt:lpstr>Player Points System – FLOW CHART</vt:lpstr>
      <vt:lpstr>Player Points System</vt:lpstr>
      <vt:lpstr>Reassessment of an Individual Player Point Value</vt:lpstr>
      <vt:lpstr>PowerPoint Presentation</vt:lpstr>
      <vt:lpstr>What are the APP’s for each Region League in 2023?</vt:lpstr>
      <vt:lpstr>How is the APP managed by clubs?</vt:lpstr>
      <vt:lpstr>How to manage the APP?</vt:lpstr>
      <vt:lpstr>How to manage the APP? continued</vt:lpstr>
      <vt:lpstr>How to manage the APP? continued</vt:lpstr>
      <vt:lpstr>PowerPoint Presentation</vt:lpstr>
      <vt:lpstr>Does every player have to Sign a Player Declaration?</vt:lpstr>
      <vt:lpstr>The Player Declaration</vt:lpstr>
      <vt:lpstr>Non Declared Player Summary</vt:lpstr>
      <vt:lpstr>Non Declared Player Summary</vt:lpstr>
      <vt:lpstr>APP Player Payment Budget/Final Declaration</vt:lpstr>
      <vt:lpstr>PowerPoint Presentation</vt:lpstr>
      <vt:lpstr>How are Non Playing, Playing, Co-Coaching and Assistant Coach payments to be managed?</vt:lpstr>
      <vt:lpstr>How are Non Playing, Playing, Co-Coaching and Assistant Coach payments to be managed?</vt:lpstr>
      <vt:lpstr>How are Non Playing, Playing, Co-Coaching and Assistant Coach payments to be managed?</vt:lpstr>
      <vt:lpstr>How are Non Playing, Playing, Co-Coaching and Assistant Coach payments to be managed?</vt:lpstr>
      <vt:lpstr>Are Best Player Awards included in the APP?</vt:lpstr>
      <vt:lpstr>What is included in the APP?</vt:lpstr>
      <vt:lpstr>What is included in the APP?</vt:lpstr>
      <vt:lpstr>What is excluded from the APP?</vt:lpstr>
      <vt:lpstr>What is excluded from the APP?</vt:lpstr>
      <vt:lpstr>The Player Declaration (referred to as Player Contract)</vt:lpstr>
      <vt:lpstr>Can clubs get a variation to the APP?</vt:lpstr>
      <vt:lpstr>What about Employment and Provision of Services?</vt:lpstr>
      <vt:lpstr>Compliance and Breach Risks ……</vt:lpstr>
      <vt:lpstr>Compliance and Breach Risks ……</vt:lpstr>
      <vt:lpstr>APP Player Payment Budget/Final Declaration</vt:lpstr>
      <vt:lpstr>PowerPoint Presentation</vt:lpstr>
      <vt:lpstr>Audit Issues from experiences State-wide</vt:lpstr>
      <vt:lpstr>How is the APP to be enforced?</vt:lpstr>
      <vt:lpstr>How is a charge heard and by who?</vt:lpstr>
      <vt:lpstr>What types of breaches could occur?</vt:lpstr>
      <vt:lpstr>What sanctions apply for breaches?</vt:lpstr>
      <vt:lpstr>Is there an Appeal process?</vt:lpstr>
      <vt:lpstr>In 2023, will the APP be enforced?</vt:lpstr>
      <vt:lpstr>Access to clubs APP portal?</vt:lpstr>
      <vt:lpstr>Access to clubs APP portal?</vt:lpstr>
      <vt:lpstr>For all forms refer to the AFL Victoria website</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AFL Victoria</dc:creator>
  <cp:lastModifiedBy>Jason Muldoon</cp:lastModifiedBy>
  <cp:revision>1</cp:revision>
  <cp:lastPrinted>2016-11-23T03:12:09Z</cp:lastPrinted>
  <dcterms:created xsi:type="dcterms:W3CDTF">2016-11-22T19:08:10Z</dcterms:created>
  <dcterms:modified xsi:type="dcterms:W3CDTF">2023-03-07T02:19:21Z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0x01010028F2B13DB3B97142AB9A9C15DF4B08FF</vt:lpwstr>
  </property>
</Properties>
</file>